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409" r:id="rId2"/>
    <p:sldId id="414" r:id="rId3"/>
    <p:sldId id="411" r:id="rId4"/>
    <p:sldId id="412" r:id="rId5"/>
    <p:sldId id="413" r:id="rId6"/>
    <p:sldId id="431" r:id="rId7"/>
    <p:sldId id="435" r:id="rId8"/>
    <p:sldId id="436" r:id="rId9"/>
    <p:sldId id="417" r:id="rId10"/>
    <p:sldId id="437" r:id="rId11"/>
    <p:sldId id="415" r:id="rId12"/>
    <p:sldId id="443" r:id="rId13"/>
    <p:sldId id="444" r:id="rId14"/>
    <p:sldId id="416" r:id="rId15"/>
    <p:sldId id="445" r:id="rId16"/>
    <p:sldId id="446" r:id="rId17"/>
    <p:sldId id="447" r:id="rId18"/>
    <p:sldId id="448" r:id="rId19"/>
    <p:sldId id="449" r:id="rId20"/>
    <p:sldId id="450" r:id="rId21"/>
    <p:sldId id="441" r:id="rId22"/>
    <p:sldId id="451" r:id="rId23"/>
    <p:sldId id="452" r:id="rId24"/>
    <p:sldId id="453" r:id="rId25"/>
    <p:sldId id="454" r:id="rId26"/>
    <p:sldId id="455" r:id="rId27"/>
    <p:sldId id="456" r:id="rId28"/>
    <p:sldId id="457" r:id="rId29"/>
    <p:sldId id="434"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9" d="100"/>
          <a:sy n="109" d="100"/>
        </p:scale>
        <p:origin x="80"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38ABC-85C6-4DC6-9418-C44D11156ECE}" type="datetimeFigureOut">
              <a:rPr lang="zh-CN" altLang="en-US" smtClean="0"/>
              <a:t>2023/12/26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A8402-A506-4E0C-AF8C-F0C04B4408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8520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588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2691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17534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24648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7388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2521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34578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465" t="1577" r="-1"/>
          <a:stretch>
            <a:fillRect/>
          </a:stretch>
        </p:blipFill>
        <p:spPr>
          <a:xfrm rot="5400000">
            <a:off x="2732942" y="-2732942"/>
            <a:ext cx="6726117" cy="12192002"/>
          </a:xfrm>
          <a:prstGeom prst="rect">
            <a:avLst/>
          </a:prstGeom>
        </p:spPr>
      </p:pic>
      <p:pic>
        <p:nvPicPr>
          <p:cNvPr id="5" name="图片 4" descr="图片包含 游戏机&#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5028" y="506497"/>
            <a:ext cx="4347572" cy="5845006"/>
          </a:xfrm>
          <a:prstGeom prst="rect">
            <a:avLst/>
          </a:prstGeom>
        </p:spPr>
      </p:pic>
      <p:pic>
        <p:nvPicPr>
          <p:cNvPr id="13" name="图片 12" descr="图示&#10;&#10;描述已自动生成"/>
          <p:cNvPicPr>
            <a:picLocks noChangeAspect="1"/>
          </p:cNvPicPr>
          <p:nvPr userDrawn="1"/>
        </p:nvPicPr>
        <p:blipFill rotWithShape="1">
          <a:blip r:embed="rId4" cstate="print">
            <a:extLst>
              <a:ext uri="{28A0092B-C50C-407E-A947-70E740481C1C}">
                <a14:useLocalDpi xmlns:a14="http://schemas.microsoft.com/office/drawing/2010/main" val="0"/>
              </a:ext>
            </a:extLst>
          </a:blip>
          <a:srcRect r="18792" b="2440"/>
          <a:stretch>
            <a:fillRect/>
          </a:stretch>
        </p:blipFill>
        <p:spPr>
          <a:xfrm flipH="1">
            <a:off x="8051800" y="1022798"/>
            <a:ext cx="3033280" cy="5044173"/>
          </a:xfrm>
          <a:prstGeom prst="rect">
            <a:avLst/>
          </a:prstGeom>
        </p:spPr>
      </p:pic>
      <p:pic>
        <p:nvPicPr>
          <p:cNvPr id="15" name="图片 14" descr="卡通人物&#10;&#10;中度可信度描述已自动生成"/>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9993122">
            <a:off x="7234652" y="3913618"/>
            <a:ext cx="882354" cy="2263258"/>
          </a:xfrm>
          <a:prstGeom prst="rect">
            <a:avLst/>
          </a:prstGeom>
        </p:spPr>
      </p:pic>
      <p:pic>
        <p:nvPicPr>
          <p:cNvPr id="17" name="图片 16" descr="图片包含 图示&#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H="1" flipV="1">
            <a:off x="-2" y="0"/>
            <a:ext cx="1615981" cy="25908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descr="图片包含 游戏机&#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5628" y="506497"/>
            <a:ext cx="4347572" cy="584500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465" t="1577" r="-1"/>
          <a:stretch>
            <a:fillRect/>
          </a:stretch>
        </p:blipFill>
        <p:spPr>
          <a:xfrm rot="5400000">
            <a:off x="2732939" y="-2732942"/>
            <a:ext cx="6726117" cy="12192002"/>
          </a:xfrm>
          <a:prstGeom prst="rect">
            <a:avLst/>
          </a:prstGeom>
        </p:spPr>
      </p:pic>
      <p:grpSp>
        <p:nvGrpSpPr>
          <p:cNvPr id="8" name="组合 7"/>
          <p:cNvGrpSpPr/>
          <p:nvPr userDrawn="1"/>
        </p:nvGrpSpPr>
        <p:grpSpPr>
          <a:xfrm>
            <a:off x="2303053" y="506497"/>
            <a:ext cx="7585888" cy="5845006"/>
            <a:chOff x="2303053" y="506497"/>
            <a:chExt cx="7585888" cy="5845006"/>
          </a:xfrm>
        </p:grpSpPr>
        <p:pic>
          <p:nvPicPr>
            <p:cNvPr id="2" name="图片 1" descr="图片包含 游戏机&#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l="12757"/>
            <a:stretch>
              <a:fillRect/>
            </a:stretch>
          </p:blipFill>
          <p:spPr>
            <a:xfrm>
              <a:off x="6095997" y="506497"/>
              <a:ext cx="3792944" cy="5845006"/>
            </a:xfrm>
            <a:prstGeom prst="rect">
              <a:avLst/>
            </a:prstGeom>
          </p:spPr>
        </p:pic>
        <p:pic>
          <p:nvPicPr>
            <p:cNvPr id="3" name="图片 2" descr="图片包含 游戏机&#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l="12757"/>
            <a:stretch>
              <a:fillRect/>
            </a:stretch>
          </p:blipFill>
          <p:spPr>
            <a:xfrm flipH="1">
              <a:off x="2303053" y="506497"/>
              <a:ext cx="3792944" cy="5845006"/>
            </a:xfrm>
            <a:prstGeom prst="rect">
              <a:avLst/>
            </a:prstGeom>
          </p:spPr>
        </p:pic>
      </p:grpSp>
      <p:pic>
        <p:nvPicPr>
          <p:cNvPr id="6" name="图片 5" descr="图示&#10;&#10;描述已自动生成"/>
          <p:cNvPicPr>
            <a:picLocks noChangeAspect="1"/>
          </p:cNvPicPr>
          <p:nvPr userDrawn="1"/>
        </p:nvPicPr>
        <p:blipFill rotWithShape="1">
          <a:blip r:embed="rId4" cstate="print">
            <a:extLst>
              <a:ext uri="{28A0092B-C50C-407E-A947-70E740481C1C}">
                <a14:useLocalDpi xmlns:a14="http://schemas.microsoft.com/office/drawing/2010/main" val="0"/>
              </a:ext>
            </a:extLst>
          </a:blip>
          <a:srcRect r="17897" b="4566"/>
          <a:stretch>
            <a:fillRect/>
          </a:stretch>
        </p:blipFill>
        <p:spPr>
          <a:xfrm>
            <a:off x="9717495" y="2876550"/>
            <a:ext cx="2474506" cy="3981450"/>
          </a:xfrm>
          <a:prstGeom prst="rect">
            <a:avLst/>
          </a:prstGeom>
        </p:spPr>
      </p:pic>
      <p:pic>
        <p:nvPicPr>
          <p:cNvPr id="7" name="图片 6" descr="图示&#10;&#10;描述已自动生成"/>
          <p:cNvPicPr>
            <a:picLocks noChangeAspect="1"/>
          </p:cNvPicPr>
          <p:nvPr userDrawn="1"/>
        </p:nvPicPr>
        <p:blipFill rotWithShape="1">
          <a:blip r:embed="rId4" cstate="print">
            <a:extLst>
              <a:ext uri="{28A0092B-C50C-407E-A947-70E740481C1C}">
                <a14:useLocalDpi xmlns:a14="http://schemas.microsoft.com/office/drawing/2010/main" val="0"/>
              </a:ext>
            </a:extLst>
          </a:blip>
          <a:srcRect r="17897" b="4566"/>
          <a:stretch>
            <a:fillRect/>
          </a:stretch>
        </p:blipFill>
        <p:spPr>
          <a:xfrm rot="10800000">
            <a:off x="-2" y="0"/>
            <a:ext cx="2474506" cy="39814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6" name="图片 5" descr="图示&#10;&#10;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r="17897" b="4566"/>
          <a:stretch>
            <a:fillRect/>
          </a:stretch>
        </p:blipFill>
        <p:spPr>
          <a:xfrm rot="10800000">
            <a:off x="-2" y="0"/>
            <a:ext cx="568308" cy="914400"/>
          </a:xfrm>
          <a:prstGeom prst="rect">
            <a:avLst/>
          </a:prstGeom>
        </p:spPr>
      </p:pic>
      <p:pic>
        <p:nvPicPr>
          <p:cNvPr id="7" name="图片 6" descr="图示&#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r="17897" b="4566"/>
          <a:stretch>
            <a:fillRect/>
          </a:stretch>
        </p:blipFill>
        <p:spPr>
          <a:xfrm>
            <a:off x="11611853" y="5924550"/>
            <a:ext cx="580147" cy="933450"/>
          </a:xfrm>
          <a:prstGeom prst="rect">
            <a:avLst/>
          </a:prstGeom>
        </p:spPr>
      </p:pic>
      <p:pic>
        <p:nvPicPr>
          <p:cNvPr id="8" name="图片 7" descr="图示&#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r="17897" b="4566"/>
          <a:stretch>
            <a:fillRect/>
          </a:stretch>
        </p:blipFill>
        <p:spPr>
          <a:xfrm rot="13500000">
            <a:off x="-290077" y="68413"/>
            <a:ext cx="580147" cy="9334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a:stretch>
            <a:fillRect/>
          </a:stretch>
        </p:blipFill>
        <p:spPr>
          <a:xfrm>
            <a:off x="1417" y="2953"/>
            <a:ext cx="12190583" cy="685504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4335039" y="5705001"/>
            <a:ext cx="2570375" cy="304236"/>
            <a:chOff x="1872263" y="6272678"/>
            <a:chExt cx="1115163" cy="131993"/>
          </a:xfrm>
          <a:solidFill>
            <a:schemeClr val="tx1">
              <a:lumMod val="50000"/>
              <a:lumOff val="50000"/>
            </a:schemeClr>
          </a:solidFill>
        </p:grpSpPr>
        <p:sp>
          <p:nvSpPr>
            <p:cNvPr id="30" name="平行四边形 29"/>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1" name="平行四边形 30"/>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2" name="平行四边形 31"/>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3" name="平行四边形 32"/>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4" name="平行四边形 33"/>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5" name="平行四边形 34"/>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6" name="平行四边形 35"/>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grpSp>
      <p:grpSp>
        <p:nvGrpSpPr>
          <p:cNvPr id="46" name="组合 45"/>
          <p:cNvGrpSpPr/>
          <p:nvPr/>
        </p:nvGrpSpPr>
        <p:grpSpPr>
          <a:xfrm>
            <a:off x="1473542" y="989525"/>
            <a:ext cx="703297" cy="83244"/>
            <a:chOff x="1872263" y="6272678"/>
            <a:chExt cx="1115163" cy="131993"/>
          </a:xfrm>
          <a:solidFill>
            <a:schemeClr val="tx1">
              <a:lumMod val="50000"/>
              <a:lumOff val="50000"/>
            </a:schemeClr>
          </a:solidFill>
        </p:grpSpPr>
        <p:sp>
          <p:nvSpPr>
            <p:cNvPr id="47" name="平行四边形 4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8" name="平行四边形 4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9" name="平行四边形 48"/>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0" name="平行四边形 49"/>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1" name="平行四边形 50"/>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2" name="平行四边形 51"/>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3" name="平行四边形 52"/>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189" name="组合 188"/>
          <p:cNvGrpSpPr/>
          <p:nvPr/>
        </p:nvGrpSpPr>
        <p:grpSpPr>
          <a:xfrm>
            <a:off x="11103764" y="771998"/>
            <a:ext cx="706119" cy="533399"/>
            <a:chOff x="7308952" y="2764448"/>
            <a:chExt cx="706119" cy="533399"/>
          </a:xfrm>
          <a:solidFill>
            <a:schemeClr val="tx1">
              <a:lumMod val="50000"/>
              <a:lumOff val="50000"/>
            </a:schemeClr>
          </a:solidFill>
        </p:grpSpPr>
        <p:sp>
          <p:nvSpPr>
            <p:cNvPr id="190" name="椭圆 189"/>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6"/>
          <p:cNvSpPr txBox="1"/>
          <p:nvPr/>
        </p:nvSpPr>
        <p:spPr>
          <a:xfrm>
            <a:off x="771904" y="2581023"/>
            <a:ext cx="5724644"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54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rPr>
              <a:t>房思琪的初恋乐园</a:t>
            </a:r>
            <a:endParaRPr kumimoji="1" lang="en-US" altLang="zh-CN" sz="54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endParaRPr>
          </a:p>
        </p:txBody>
      </p:sp>
      <p:sp>
        <p:nvSpPr>
          <p:cNvPr id="60" name="文本框 7"/>
          <p:cNvSpPr txBox="1"/>
          <p:nvPr/>
        </p:nvSpPr>
        <p:spPr>
          <a:xfrm>
            <a:off x="969235" y="3455211"/>
            <a:ext cx="341855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b="1" dirty="0">
                <a:latin typeface="宋体" panose="02010600030101010101" pitchFamily="2" charset="-122"/>
                <a:ea typeface="宋体" panose="02010600030101010101" pitchFamily="2" charset="-122"/>
                <a:sym typeface="等线 Light" panose="02010600030101010101" pitchFamily="2" charset="-122"/>
              </a:rPr>
              <a:t>作者：林奕含（</a:t>
            </a:r>
            <a:r>
              <a:rPr kumimoji="1" lang="en-US" altLang="zh-CN" b="1" dirty="0">
                <a:latin typeface="宋体" panose="02010600030101010101" pitchFamily="2" charset="-122"/>
                <a:ea typeface="宋体" panose="02010600030101010101" pitchFamily="2" charset="-122"/>
                <a:sym typeface="等线 Light" panose="02010600030101010101" pitchFamily="2" charset="-122"/>
              </a:rPr>
              <a:t>1991-2017</a:t>
            </a:r>
            <a:r>
              <a:rPr kumimoji="1" lang="zh-CN" altLang="en-US" b="1" dirty="0">
                <a:latin typeface="宋体" panose="02010600030101010101" pitchFamily="2" charset="-122"/>
                <a:ea typeface="宋体" panose="02010600030101010101" pitchFamily="2" charset="-122"/>
                <a:sym typeface="等线 Light" panose="02010600030101010101" pitchFamily="2" charset="-122"/>
              </a:rPr>
              <a:t>）</a:t>
            </a:r>
            <a:endParaRPr kumimoji="1" lang="zh-CN" altLang="en-US" b="1" dirty="0">
              <a:latin typeface="等线 Light" panose="02010600030101010101" pitchFamily="2" charset="-122"/>
              <a:ea typeface="等线 Light" panose="02010600030101010101" pitchFamily="2" charset="-122"/>
              <a:sym typeface="等线 Light" panose="02010600030101010101" pitchFamily="2" charset="-122"/>
            </a:endParaRPr>
          </a:p>
        </p:txBody>
      </p:sp>
      <p:sp>
        <p:nvSpPr>
          <p:cNvPr id="61" name="文本框 8"/>
          <p:cNvSpPr txBox="1"/>
          <p:nvPr/>
        </p:nvSpPr>
        <p:spPr>
          <a:xfrm>
            <a:off x="771904" y="3854908"/>
            <a:ext cx="6215050"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rPr>
              <a:t>计科</a:t>
            </a:r>
            <a:r>
              <a:rPr kumimoji="1" lang="en-US" altLang="zh-CN" sz="16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rPr>
              <a:t>221</a:t>
            </a:r>
            <a:r>
              <a:rPr kumimoji="1" lang="zh-CN" altLang="en-US" sz="16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rPr>
              <a:t>：周正宜 林小词 王文翔 王欣喆 王思颐 毛哲楠 杨文莉 邹顺 </a:t>
            </a:r>
            <a:r>
              <a:rPr kumimoji="1" lang="en-US" altLang="zh-CN" sz="16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rPr>
              <a:t>	</a:t>
            </a:r>
            <a:r>
              <a:rPr kumimoji="1" lang="zh-CN" altLang="en-US" sz="16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rPr>
              <a:t>张文博 范炳健 赵星斌 荣蔚楠</a:t>
            </a:r>
            <a:r>
              <a:rPr kumimoji="1" lang="en-US" altLang="zh-CN" sz="16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rPr>
              <a:t> </a:t>
            </a:r>
            <a:r>
              <a:rPr kumimoji="1" lang="zh-CN" altLang="en-US" sz="16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rPr>
              <a:t>南昊冉 董自经</a:t>
            </a:r>
            <a:endParaRPr kumimoji="1" lang="en-US" altLang="zh-CN" sz="16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endParaRPr>
          </a:p>
          <a:p>
            <a:r>
              <a:rPr kumimoji="1" lang="zh-CN" altLang="en-US" sz="16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rPr>
              <a:t>数据</a:t>
            </a:r>
            <a:r>
              <a:rPr kumimoji="1" lang="en-US" altLang="zh-CN" sz="16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rPr>
              <a:t>222</a:t>
            </a:r>
            <a:r>
              <a:rPr kumimoji="1" lang="zh-CN" altLang="en-US" sz="1600" dirty="0">
                <a:solidFill>
                  <a:srgbClr val="353F4B"/>
                </a:solidFill>
                <a:latin typeface="等线 Light" panose="02010600030101010101" pitchFamily="2" charset="-122"/>
                <a:ea typeface="等线 Light" panose="02010600030101010101" pitchFamily="2" charset="-122"/>
                <a:sym typeface="等线 Light" panose="02010600030101010101" pitchFamily="2" charset="-122"/>
              </a:rPr>
              <a:t>：王吉晟</a:t>
            </a:r>
          </a:p>
        </p:txBody>
      </p:sp>
      <p:cxnSp>
        <p:nvCxnSpPr>
          <p:cNvPr id="62" name="直线连接符 18"/>
          <p:cNvCxnSpPr>
            <a:cxnSpLocks/>
          </p:cNvCxnSpPr>
          <p:nvPr/>
        </p:nvCxnSpPr>
        <p:spPr>
          <a:xfrm>
            <a:off x="824658" y="4822835"/>
            <a:ext cx="3431088" cy="0"/>
          </a:xfrm>
          <a:prstGeom prst="line">
            <a:avLst/>
          </a:prstGeom>
          <a:ln w="50800" cap="rnd">
            <a:solidFill>
              <a:srgbClr val="FEE101"/>
            </a:soli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42" presetClass="entr" presetSubtype="0" fill="hold" nodeType="withEffect">
                                  <p:stCondLst>
                                    <p:cond delay="0"/>
                                  </p:stCondLst>
                                  <p:childTnLst>
                                    <p:set>
                                      <p:cBhvr>
                                        <p:cTn id="12" dur="1" fill="hold">
                                          <p:stCondLst>
                                            <p:cond delay="0"/>
                                          </p:stCondLst>
                                        </p:cTn>
                                        <p:tgtEl>
                                          <p:spTgt spid="189"/>
                                        </p:tgtEl>
                                        <p:attrNameLst>
                                          <p:attrName>style.visibility</p:attrName>
                                        </p:attrNameLst>
                                      </p:cBhvr>
                                      <p:to>
                                        <p:strVal val="visible"/>
                                      </p:to>
                                    </p:set>
                                    <p:animEffect transition="in" filter="fade">
                                      <p:cBhvr>
                                        <p:cTn id="13" dur="1000"/>
                                        <p:tgtEl>
                                          <p:spTgt spid="189"/>
                                        </p:tgtEl>
                                      </p:cBhvr>
                                    </p:animEffect>
                                    <p:anim calcmode="lin" valueType="num">
                                      <p:cBhvr>
                                        <p:cTn id="14" dur="1000" fill="hold"/>
                                        <p:tgtEl>
                                          <p:spTgt spid="189"/>
                                        </p:tgtEl>
                                        <p:attrNameLst>
                                          <p:attrName>ppt_x</p:attrName>
                                        </p:attrNameLst>
                                      </p:cBhvr>
                                      <p:tavLst>
                                        <p:tav tm="0">
                                          <p:val>
                                            <p:strVal val="#ppt_x"/>
                                          </p:val>
                                        </p:tav>
                                        <p:tav tm="100000">
                                          <p:val>
                                            <p:strVal val="#ppt_x"/>
                                          </p:val>
                                        </p:tav>
                                      </p:tavLst>
                                    </p:anim>
                                    <p:anim calcmode="lin" valueType="num">
                                      <p:cBhvr>
                                        <p:cTn id="15"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文本框 259"/>
          <p:cNvSpPr txBox="1"/>
          <p:nvPr/>
        </p:nvSpPr>
        <p:spPr>
          <a:xfrm>
            <a:off x="6561963" y="1899831"/>
            <a:ext cx="6172393" cy="1015663"/>
          </a:xfrm>
          <a:prstGeom prst="rect">
            <a:avLst/>
          </a:prstGeom>
          <a:noFill/>
          <a:effectLst/>
        </p:spPr>
        <p:txBody>
          <a:bodyPr wrap="square" rtlCol="0">
            <a:spAutoFit/>
          </a:bodyPr>
          <a:lstStyle/>
          <a:p>
            <a:r>
              <a:rPr lang="zh-CN" altLang="en-US" sz="6000" spc="300" dirty="0">
                <a:solidFill>
                  <a:srgbClr val="5A6783"/>
                </a:solidFill>
                <a:latin typeface="字魂95号-手刻宋-Regular" panose="00000500000000000000" charset="-122"/>
                <a:ea typeface="字魂95号-手刻宋-Regular" panose="00000500000000000000" charset="-122"/>
              </a:rPr>
              <a:t>“爱？”</a:t>
            </a:r>
          </a:p>
        </p:txBody>
      </p:sp>
      <p:sp>
        <p:nvSpPr>
          <p:cNvPr id="305" name="文本框 304"/>
          <p:cNvSpPr txBox="1"/>
          <p:nvPr/>
        </p:nvSpPr>
        <p:spPr>
          <a:xfrm>
            <a:off x="6250709" y="3032128"/>
            <a:ext cx="4537710" cy="1046440"/>
          </a:xfrm>
          <a:prstGeom prst="rect">
            <a:avLst/>
          </a:prstGeom>
          <a:noFill/>
          <a:effectLst/>
        </p:spPr>
        <p:txBody>
          <a:bodyPr wrap="square" rtlCol="0">
            <a:spAutoFit/>
          </a:bodyPr>
          <a:lstStyle/>
          <a:p>
            <a:r>
              <a:rPr lang="zh-CN" altLang="en-US" sz="2400" b="1" dirty="0">
                <a:solidFill>
                  <a:schemeClr val="accent4">
                    <a:lumMod val="100000"/>
                  </a:schemeClr>
                </a:solidFill>
                <a:latin typeface="字魂95号-手刻宋-Regular" panose="00000500000000000000" charset="-122"/>
                <a:ea typeface="字魂95号-手刻宋-Regular" panose="00000500000000000000" charset="-122"/>
              </a:rPr>
              <a:t>苟且与不对等</a:t>
            </a:r>
            <a:r>
              <a:rPr lang="en-US" altLang="zh-CN" sz="2400" b="1" dirty="0">
                <a:solidFill>
                  <a:schemeClr val="accent4">
                    <a:lumMod val="100000"/>
                  </a:schemeClr>
                </a:solidFill>
                <a:latin typeface="字魂95号-手刻宋-Regular" panose="00000500000000000000" charset="-122"/>
                <a:ea typeface="字魂95号-手刻宋-Regular" panose="00000500000000000000" charset="-122"/>
              </a:rPr>
              <a:t>……</a:t>
            </a:r>
          </a:p>
          <a:p>
            <a:r>
              <a:rPr lang="zh-CN" altLang="en-US" sz="2400" b="1" dirty="0">
                <a:solidFill>
                  <a:schemeClr val="accent4">
                    <a:lumMod val="100000"/>
                  </a:schemeClr>
                </a:solidFill>
                <a:latin typeface="字魂95号-手刻宋-Regular" panose="00000500000000000000" charset="-122"/>
                <a:ea typeface="字魂95号-手刻宋-Regular" panose="00000500000000000000" charset="-122"/>
              </a:rPr>
              <a:t>亵渎与背叛</a:t>
            </a:r>
            <a:r>
              <a:rPr lang="en-US" altLang="zh-CN" sz="2400" b="1" dirty="0">
                <a:solidFill>
                  <a:schemeClr val="accent4">
                    <a:lumMod val="100000"/>
                  </a:schemeClr>
                </a:solidFill>
                <a:latin typeface="字魂95号-手刻宋-Regular" panose="00000500000000000000" charset="-122"/>
                <a:ea typeface="字魂95号-手刻宋-Regular" panose="00000500000000000000" charset="-122"/>
              </a:rPr>
              <a:t>……</a:t>
            </a:r>
          </a:p>
          <a:p>
            <a:endParaRPr lang="en-US" altLang="zh-CN" sz="1400" dirty="0">
              <a:solidFill>
                <a:schemeClr val="accent4">
                  <a:lumMod val="100000"/>
                </a:schemeClr>
              </a:solidFill>
              <a:latin typeface="字魂95号-手刻宋-Regular" panose="00000500000000000000" charset="-122"/>
              <a:ea typeface="字魂95号-手刻宋-Regular" panose="00000500000000000000" charset="-122"/>
            </a:endParaRPr>
          </a:p>
        </p:txBody>
      </p:sp>
      <p:grpSp>
        <p:nvGrpSpPr>
          <p:cNvPr id="4" name="组合 3"/>
          <p:cNvGrpSpPr/>
          <p:nvPr/>
        </p:nvGrpSpPr>
        <p:grpSpPr>
          <a:xfrm>
            <a:off x="11422663" y="721396"/>
            <a:ext cx="703297" cy="83244"/>
            <a:chOff x="1872263" y="6272678"/>
            <a:chExt cx="1115163" cy="131993"/>
          </a:xfrm>
          <a:solidFill>
            <a:srgbClr val="F15B67"/>
          </a:solidFill>
        </p:grpSpPr>
        <p:sp>
          <p:nvSpPr>
            <p:cNvPr id="47" name="平行四边形 4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8" name="平行四边形 4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9" name="平行四边形 48"/>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0" name="平行四边形 49"/>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2" name="平行四边形 51"/>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3" name="平行四边形 52"/>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257" name="矩形: 圆角 256"/>
          <p:cNvSpPr/>
          <p:nvPr/>
        </p:nvSpPr>
        <p:spPr>
          <a:xfrm flipH="1">
            <a:off x="10371685" y="5651678"/>
            <a:ext cx="740192" cy="92596"/>
          </a:xfrm>
          <a:prstGeom prst="roundRect">
            <a:avLst>
              <a:gd name="adj" fmla="val 50000"/>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03" y="1057311"/>
            <a:ext cx="703297" cy="83244"/>
            <a:chOff x="1872263" y="6272678"/>
            <a:chExt cx="1115163" cy="131993"/>
          </a:xfrm>
          <a:solidFill>
            <a:srgbClr val="F15B67"/>
          </a:solidFill>
        </p:grpSpPr>
        <p:sp>
          <p:nvSpPr>
            <p:cNvPr id="7" name="平行四边形 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 name="平行四边形 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3" name="平行四边形 12"/>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4" name="平行四边形 13"/>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32" name="文本框 31"/>
          <p:cNvSpPr txBox="1"/>
          <p:nvPr/>
        </p:nvSpPr>
        <p:spPr>
          <a:xfrm>
            <a:off x="2821635" y="1984470"/>
            <a:ext cx="2920196" cy="1862048"/>
          </a:xfrm>
          <a:prstGeom prst="rect">
            <a:avLst/>
          </a:prstGeom>
          <a:noFill/>
          <a:effectLst/>
        </p:spPr>
        <p:txBody>
          <a:bodyPr wrap="square" rtlCol="0">
            <a:spAutoFit/>
          </a:bodyPr>
          <a:lstStyle/>
          <a:p>
            <a:pPr algn="ctr"/>
            <a:r>
              <a:rPr lang="en-US" altLang="zh-CN" sz="11500" b="1" spc="300" dirty="0">
                <a:ln>
                  <a:noFill/>
                </a:ln>
                <a:solidFill>
                  <a:schemeClr val="accent4">
                    <a:lumMod val="100000"/>
                  </a:schemeClr>
                </a:solidFill>
                <a:effectLst/>
                <a:latin typeface="字魂95号-手刻宋-Regular" panose="00000500000000000000" charset="-122"/>
                <a:ea typeface="字魂95号-手刻宋-Regular" panose="00000500000000000000" charset="-122"/>
              </a:rPr>
              <a:t>03</a:t>
            </a:r>
            <a:endParaRPr lang="zh-CN" altLang="en-US" sz="11500" b="1" spc="300" dirty="0">
              <a:ln>
                <a:noFill/>
              </a:ln>
              <a:solidFill>
                <a:schemeClr val="accent4">
                  <a:lumMod val="100000"/>
                </a:schemeClr>
              </a:solidFill>
              <a:effectLst/>
              <a:latin typeface="字魂95号-手刻宋-Regular" panose="00000500000000000000" charset="-122"/>
              <a:ea typeface="字魂95号-手刻宋-Regular" panose="00000500000000000000" charset="-122"/>
            </a:endParaRPr>
          </a:p>
        </p:txBody>
      </p:sp>
      <p:sp>
        <p:nvSpPr>
          <p:cNvPr id="2" name="矩形 1"/>
          <p:cNvSpPr/>
          <p:nvPr/>
        </p:nvSpPr>
        <p:spPr>
          <a:xfrm>
            <a:off x="6023810" y="678010"/>
            <a:ext cx="45719" cy="52863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anim calcmode="lin" valueType="num">
                                      <p:cBhvr>
                                        <p:cTn id="8" dur="1000" fill="hold"/>
                                        <p:tgtEl>
                                          <p:spTgt spid="260"/>
                                        </p:tgtEl>
                                        <p:attrNameLst>
                                          <p:attrName>ppt_x</p:attrName>
                                        </p:attrNameLst>
                                      </p:cBhvr>
                                      <p:tavLst>
                                        <p:tav tm="0">
                                          <p:val>
                                            <p:strVal val="#ppt_x"/>
                                          </p:val>
                                        </p:tav>
                                        <p:tav tm="100000">
                                          <p:val>
                                            <p:strVal val="#ppt_x"/>
                                          </p:val>
                                        </p:tav>
                                      </p:tavLst>
                                    </p:anim>
                                    <p:anim calcmode="lin" valueType="num">
                                      <p:cBhvr>
                                        <p:cTn id="9" dur="1000" fill="hold"/>
                                        <p:tgtEl>
                                          <p:spTgt spid="26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fade">
                                      <p:cBhvr>
                                        <p:cTn id="12" dur="1000"/>
                                        <p:tgtEl>
                                          <p:spTgt spid="305"/>
                                        </p:tgtEl>
                                      </p:cBhvr>
                                    </p:animEffect>
                                    <p:anim calcmode="lin" valueType="num">
                                      <p:cBhvr>
                                        <p:cTn id="13" dur="1000" fill="hold"/>
                                        <p:tgtEl>
                                          <p:spTgt spid="305"/>
                                        </p:tgtEl>
                                        <p:attrNameLst>
                                          <p:attrName>ppt_x</p:attrName>
                                        </p:attrNameLst>
                                      </p:cBhvr>
                                      <p:tavLst>
                                        <p:tav tm="0">
                                          <p:val>
                                            <p:strVal val="#ppt_x"/>
                                          </p:val>
                                        </p:tav>
                                        <p:tav tm="100000">
                                          <p:val>
                                            <p:strVal val="#ppt_x"/>
                                          </p:val>
                                        </p:tav>
                                      </p:tavLst>
                                    </p:anim>
                                    <p:anim calcmode="lin" valueType="num">
                                      <p:cBhvr>
                                        <p:cTn id="14" dur="1000" fill="hold"/>
                                        <p:tgtEl>
                                          <p:spTgt spid="30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53" presetClass="entr" presetSubtype="16" fill="hold" grpId="0" nodeType="withEffect">
                                  <p:stCondLst>
                                    <p:cond delay="2400"/>
                                  </p:stCondLst>
                                  <p:childTnLst>
                                    <p:set>
                                      <p:cBhvr>
                                        <p:cTn id="24" dur="1" fill="hold">
                                          <p:stCondLst>
                                            <p:cond delay="0"/>
                                          </p:stCondLst>
                                        </p:cTn>
                                        <p:tgtEl>
                                          <p:spTgt spid="257"/>
                                        </p:tgtEl>
                                        <p:attrNameLst>
                                          <p:attrName>style.visibility</p:attrName>
                                        </p:attrNameLst>
                                      </p:cBhvr>
                                      <p:to>
                                        <p:strVal val="visible"/>
                                      </p:to>
                                    </p:set>
                                    <p:anim calcmode="lin" valueType="num">
                                      <p:cBhvr>
                                        <p:cTn id="25" dur="1500" fill="hold"/>
                                        <p:tgtEl>
                                          <p:spTgt spid="257"/>
                                        </p:tgtEl>
                                        <p:attrNameLst>
                                          <p:attrName>ppt_w</p:attrName>
                                        </p:attrNameLst>
                                      </p:cBhvr>
                                      <p:tavLst>
                                        <p:tav tm="0">
                                          <p:val>
                                            <p:fltVal val="0"/>
                                          </p:val>
                                        </p:tav>
                                        <p:tav tm="100000">
                                          <p:val>
                                            <p:strVal val="#ppt_w"/>
                                          </p:val>
                                        </p:tav>
                                      </p:tavLst>
                                    </p:anim>
                                    <p:anim calcmode="lin" valueType="num">
                                      <p:cBhvr>
                                        <p:cTn id="26" dur="1500" fill="hold"/>
                                        <p:tgtEl>
                                          <p:spTgt spid="257"/>
                                        </p:tgtEl>
                                        <p:attrNameLst>
                                          <p:attrName>ppt_h</p:attrName>
                                        </p:attrNameLst>
                                      </p:cBhvr>
                                      <p:tavLst>
                                        <p:tav tm="0">
                                          <p:val>
                                            <p:fltVal val="0"/>
                                          </p:val>
                                        </p:tav>
                                        <p:tav tm="100000">
                                          <p:val>
                                            <p:strVal val="#ppt_h"/>
                                          </p:val>
                                        </p:tav>
                                      </p:tavLst>
                                    </p:anim>
                                    <p:animEffect transition="in" filter="fade">
                                      <p:cBhvr>
                                        <p:cTn id="27" dur="1500"/>
                                        <p:tgtEl>
                                          <p:spTgt spid="257"/>
                                        </p:tgtEl>
                                      </p:cBhvr>
                                    </p:animEffect>
                                  </p:childTnLst>
                                </p:cTn>
                              </p:par>
                              <p:par>
                                <p:cTn id="28" presetID="22" presetClass="entr" presetSubtype="4"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bldLvl="0" animBg="1"/>
      <p:bldP spid="305" grpId="0" bldLvl="0"/>
      <p:bldP spid="257" grpId="0" bldLvl="0" animBg="1"/>
      <p:bldP spid="32"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2" name="平行四边形 11"/>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4" name="平行四边形 13"/>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1" name="组合 50"/>
          <p:cNvGrpSpPr/>
          <p:nvPr/>
        </p:nvGrpSpPr>
        <p:grpSpPr>
          <a:xfrm>
            <a:off x="998731" y="861487"/>
            <a:ext cx="706119" cy="533399"/>
            <a:chOff x="7308952" y="2764448"/>
            <a:chExt cx="706119" cy="533399"/>
          </a:xfrm>
          <a:solidFill>
            <a:schemeClr val="accent4"/>
          </a:solidFill>
        </p:grpSpPr>
        <p:sp>
          <p:nvSpPr>
            <p:cNvPr id="52" name="椭圆 51"/>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5" name="椭圆 54"/>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6" name="椭圆 55"/>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7" name="椭圆 56"/>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4" name="文本框 83"/>
          <p:cNvSpPr txBox="1"/>
          <p:nvPr/>
        </p:nvSpPr>
        <p:spPr>
          <a:xfrm>
            <a:off x="894371" y="303548"/>
            <a:ext cx="4493538" cy="523220"/>
          </a:xfrm>
          <a:prstGeom prst="rect">
            <a:avLst/>
          </a:prstGeom>
          <a:noFill/>
        </p:spPr>
        <p:txBody>
          <a:bodyPr wrap="none" rtlCol="0">
            <a:spAutoFit/>
          </a:bodyPr>
          <a:lstStyle/>
          <a:p>
            <a:r>
              <a:rPr lang="zh-CN" altLang="en-US" sz="2800" dirty="0">
                <a:solidFill>
                  <a:srgbClr val="5A6783"/>
                </a:solidFill>
                <a:latin typeface="字魂95号-手刻宋-Regular" panose="00000500000000000000" charset="-122"/>
                <a:ea typeface="字魂95号-手刻宋-Regular" panose="00000500000000000000" charset="-122"/>
              </a:rPr>
              <a:t>“他们的事是神以外的事”</a:t>
            </a:r>
          </a:p>
        </p:txBody>
      </p:sp>
      <p:sp>
        <p:nvSpPr>
          <p:cNvPr id="11" name="文本框 10">
            <a:extLst>
              <a:ext uri="{FF2B5EF4-FFF2-40B4-BE49-F238E27FC236}">
                <a16:creationId xmlns:a16="http://schemas.microsoft.com/office/drawing/2014/main" id="{FF820084-CB8C-CFBA-F695-14D4071474F2}"/>
              </a:ext>
            </a:extLst>
          </p:cNvPr>
          <p:cNvSpPr txBox="1"/>
          <p:nvPr/>
        </p:nvSpPr>
        <p:spPr>
          <a:xfrm>
            <a:off x="5387909" y="1977610"/>
            <a:ext cx="5752211" cy="3782895"/>
          </a:xfrm>
          <a:prstGeom prst="rect">
            <a:avLst/>
          </a:prstGeom>
          <a:noFill/>
        </p:spPr>
        <p:txBody>
          <a:bodyPr wrap="square" rtlCol="0">
            <a:spAutoFit/>
          </a:bodyPr>
          <a:lstStyle/>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lang="zh-CN" altLang="en-US" dirty="0">
                <a:solidFill>
                  <a:prstClr val="white">
                    <a:lumMod val="50000"/>
                  </a:prstClr>
                </a:solidFill>
                <a:latin typeface="字魂95号-手刻宋-Regular" panose="00000500000000000000" charset="-122"/>
                <a:ea typeface="字魂95号-手刻宋-Regular" panose="00000500000000000000" charset="-122"/>
                <a:cs typeface="+mn-ea"/>
                <a:sym typeface="+mn-lt"/>
              </a:rPr>
              <a:t>“</a:t>
            </a:r>
            <a:r>
              <a:rPr kumimoji="0" lang="zh-CN" altLang="en-US" b="0" i="0" u="none" strike="noStrike" kern="1200" cap="none" spc="0" normalizeH="0" baseline="0" noProof="0" dirty="0">
                <a:ln>
                  <a:noFill/>
                </a:ln>
                <a:solidFill>
                  <a:prstClr val="white">
                    <a:lumMod val="50000"/>
                  </a:prstClr>
                </a:solidFill>
                <a:effectLst/>
                <a:uLnTx/>
                <a:uFillTx/>
                <a:latin typeface="字魂95号-手刻宋-Regular" panose="00000500000000000000" charset="-122"/>
                <a:ea typeface="字魂95号-手刻宋-Regular" panose="00000500000000000000" charset="-122"/>
                <a:cs typeface="+mn-ea"/>
                <a:sym typeface="+mn-lt"/>
              </a:rPr>
              <a:t>上台北她不想看一</a:t>
            </a:r>
            <a:r>
              <a:rPr kumimoji="0" lang="en-US" altLang="zh-CN" b="0" i="0" u="none" strike="noStrike" kern="1200" cap="none" spc="0" normalizeH="0" baseline="0" noProof="0" dirty="0">
                <a:ln>
                  <a:noFill/>
                </a:ln>
                <a:solidFill>
                  <a:prstClr val="white">
                    <a:lumMod val="50000"/>
                  </a:prstClr>
                </a:solidFill>
                <a:effectLst/>
                <a:uLnTx/>
                <a:uFillTx/>
                <a:latin typeface="字魂95号-手刻宋-Regular" panose="00000500000000000000" charset="-122"/>
                <a:ea typeface="字魂95号-手刻宋-Regular" panose="00000500000000000000" charset="-122"/>
                <a:cs typeface="+mn-ea"/>
                <a:sym typeface="+mn-lt"/>
              </a:rPr>
              <a:t>0</a:t>
            </a:r>
            <a:r>
              <a:rPr kumimoji="0" lang="zh-CN" altLang="en-US" b="0" i="0" u="none" strike="noStrike" kern="1200" cap="none" spc="0" normalizeH="0" baseline="0" noProof="0" dirty="0">
                <a:ln>
                  <a:noFill/>
                </a:ln>
                <a:solidFill>
                  <a:prstClr val="white">
                    <a:lumMod val="50000"/>
                  </a:prstClr>
                </a:solidFill>
                <a:effectLst/>
                <a:uLnTx/>
                <a:uFillTx/>
                <a:latin typeface="字魂95号-手刻宋-Regular" panose="00000500000000000000" charset="-122"/>
                <a:ea typeface="字魂95号-手刻宋-Regular" panose="00000500000000000000" charset="-122"/>
                <a:cs typeface="+mn-ea"/>
                <a:sym typeface="+mn-lt"/>
              </a:rPr>
              <a:t>一，她最想看⻰山寺。远远就看到</a:t>
            </a:r>
            <a:r>
              <a:rPr lang="zh-CN" altLang="en-US" dirty="0">
                <a:solidFill>
                  <a:prstClr val="white">
                    <a:lumMod val="50000"/>
                  </a:prstClr>
                </a:solidFill>
                <a:latin typeface="字魂95号-手刻宋-Regular" panose="00000500000000000000" charset="-122"/>
                <a:ea typeface="字魂95号-手刻宋-Regular" panose="00000500000000000000" charset="-122"/>
                <a:cs typeface="+mn-ea"/>
                <a:sym typeface="+mn-lt"/>
              </a:rPr>
              <a:t>龙</a:t>
            </a:r>
            <a:r>
              <a:rPr kumimoji="0" lang="zh-CN" altLang="en-US" b="0" i="0" u="none" strike="noStrike" kern="1200" cap="none" spc="0" normalizeH="0" baseline="0" noProof="0" dirty="0">
                <a:ln>
                  <a:noFill/>
                </a:ln>
                <a:solidFill>
                  <a:prstClr val="white">
                    <a:lumMod val="50000"/>
                  </a:prstClr>
                </a:solidFill>
                <a:effectLst/>
                <a:uLnTx/>
                <a:uFillTx/>
                <a:latin typeface="字魂95号-手刻宋-Regular" panose="00000500000000000000" charset="-122"/>
                <a:ea typeface="字魂95号-手刻宋-Regular" panose="00000500000000000000" charset="-122"/>
                <a:cs typeface="+mn-ea"/>
                <a:sym typeface="+mn-lt"/>
              </a:rPr>
              <a:t>山寺翘着飞檐在那里等者。人非常多。每个人手上都拿着几炷香，人往前走的时候，烟往后，往脸上扑，仿佛不是人拿着香，而是跟着香走。有司姻缘的神，有司得子的神，有司成绩的神，有司一切的神思琪的耳朵摩擦着李国华衬衫的肩线，她隐约明白了这一切都将永远与她无关。他们的事是神以外的事。是被单蒙起来就连神都看不到的事。”</a:t>
            </a:r>
          </a:p>
          <a:p>
            <a:pPr marL="285750" indent="-285750" algn="just" hangingPunct="0">
              <a:lnSpc>
                <a:spcPct val="150000"/>
              </a:lnSpc>
              <a:buFont typeface="Arial" panose="020B0604020202020204" pitchFamily="34" charset="0"/>
              <a:buChar char="•"/>
            </a:pPr>
            <a:endParaRPr lang="en-US" altLang="zh-CN" dirty="0">
              <a:solidFill>
                <a:schemeClr val="bg1">
                  <a:lumMod val="50000"/>
                </a:schemeClr>
              </a:solidFill>
              <a:latin typeface="字魂95号-手刻宋-Regular" panose="00000500000000000000" charset="-122"/>
              <a:ea typeface="字魂95号-手刻宋-Regular" panose="00000500000000000000" charset="-122"/>
              <a:cs typeface="+mn-ea"/>
              <a:sym typeface="+mn-lt"/>
            </a:endParaRPr>
          </a:p>
        </p:txBody>
      </p:sp>
      <p:pic>
        <p:nvPicPr>
          <p:cNvPr id="2" name="图片 1">
            <a:extLst>
              <a:ext uri="{FF2B5EF4-FFF2-40B4-BE49-F238E27FC236}">
                <a16:creationId xmlns:a16="http://schemas.microsoft.com/office/drawing/2014/main" id="{26AAB2A3-06B3-6F1A-163B-7B16A947A9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855" y="1741604"/>
            <a:ext cx="4646773" cy="4254909"/>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1000"/>
                                        <p:tgtEl>
                                          <p:spTgt spid="51"/>
                                        </p:tgtEl>
                                      </p:cBhvr>
                                    </p:animEffect>
                                    <p:anim calcmode="lin" valueType="num">
                                      <p:cBhvr>
                                        <p:cTn id="11" dur="1000" fill="hold"/>
                                        <p:tgtEl>
                                          <p:spTgt spid="51"/>
                                        </p:tgtEl>
                                        <p:attrNameLst>
                                          <p:attrName>ppt_x</p:attrName>
                                        </p:attrNameLst>
                                      </p:cBhvr>
                                      <p:tavLst>
                                        <p:tav tm="0">
                                          <p:val>
                                            <p:strVal val="#ppt_x"/>
                                          </p:val>
                                        </p:tav>
                                        <p:tav tm="100000">
                                          <p:val>
                                            <p:strVal val="#ppt_x"/>
                                          </p:val>
                                        </p:tav>
                                      </p:tavLst>
                                    </p:anim>
                                    <p:anim calcmode="lin" valueType="num">
                                      <p:cBhvr>
                                        <p:cTn id="12" dur="1000" fill="hold"/>
                                        <p:tgtEl>
                                          <p:spTgt spid="51"/>
                                        </p:tgtEl>
                                        <p:attrNameLst>
                                          <p:attrName>ppt_y</p:attrName>
                                        </p:attrNameLst>
                                      </p:cBhvr>
                                      <p:tavLst>
                                        <p:tav tm="0">
                                          <p:val>
                                            <p:strVal val="#ppt_y+.1"/>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down)">
                                      <p:cBhvr>
                                        <p:cTn id="1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2" name="平行四边形 11"/>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4" name="平行四边形 13"/>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1" name="组合 50"/>
          <p:cNvGrpSpPr/>
          <p:nvPr/>
        </p:nvGrpSpPr>
        <p:grpSpPr>
          <a:xfrm>
            <a:off x="998731" y="861487"/>
            <a:ext cx="706119" cy="533399"/>
            <a:chOff x="7308952" y="2764448"/>
            <a:chExt cx="706119" cy="533399"/>
          </a:xfrm>
          <a:solidFill>
            <a:schemeClr val="accent4"/>
          </a:solidFill>
        </p:grpSpPr>
        <p:sp>
          <p:nvSpPr>
            <p:cNvPr id="52" name="椭圆 51"/>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5" name="椭圆 54"/>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6" name="椭圆 55"/>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7" name="椭圆 56"/>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4" name="文本框 83"/>
          <p:cNvSpPr txBox="1"/>
          <p:nvPr/>
        </p:nvSpPr>
        <p:spPr>
          <a:xfrm>
            <a:off x="894371" y="303548"/>
            <a:ext cx="4493538" cy="523220"/>
          </a:xfrm>
          <a:prstGeom prst="rect">
            <a:avLst/>
          </a:prstGeom>
          <a:noFill/>
        </p:spPr>
        <p:txBody>
          <a:bodyPr wrap="none" rtlCol="0">
            <a:spAutoFit/>
          </a:bodyPr>
          <a:lstStyle/>
          <a:p>
            <a:r>
              <a:rPr lang="zh-CN" altLang="en-US" sz="2800" dirty="0">
                <a:solidFill>
                  <a:srgbClr val="5A6783"/>
                </a:solidFill>
                <a:latin typeface="字魂95号-手刻宋-Regular" panose="00000500000000000000" charset="-122"/>
                <a:ea typeface="字魂95号-手刻宋-Regular" panose="00000500000000000000" charset="-122"/>
              </a:rPr>
              <a:t>“他们的事是神以外的事”</a:t>
            </a:r>
          </a:p>
        </p:txBody>
      </p:sp>
      <p:sp>
        <p:nvSpPr>
          <p:cNvPr id="11" name="文本框 10">
            <a:extLst>
              <a:ext uri="{FF2B5EF4-FFF2-40B4-BE49-F238E27FC236}">
                <a16:creationId xmlns:a16="http://schemas.microsoft.com/office/drawing/2014/main" id="{FF820084-CB8C-CFBA-F695-14D4071474F2}"/>
              </a:ext>
            </a:extLst>
          </p:cNvPr>
          <p:cNvSpPr txBox="1"/>
          <p:nvPr/>
        </p:nvSpPr>
        <p:spPr>
          <a:xfrm>
            <a:off x="5307112" y="949281"/>
            <a:ext cx="6714183" cy="6275885"/>
          </a:xfrm>
          <a:prstGeom prst="rect">
            <a:avLst/>
          </a:prstGeom>
          <a:noFill/>
        </p:spPr>
        <p:txBody>
          <a:bodyPr wrap="square" rtlCol="0">
            <a:spAutoFit/>
          </a:bodyPr>
          <a:lstStyle/>
          <a:p>
            <a:pPr marL="285750" indent="-285750" algn="just" hangingPunct="0">
              <a:lnSpc>
                <a:spcPct val="150000"/>
              </a:lnSpc>
              <a:buFont typeface="Arial" panose="020B0604020202020204" pitchFamily="34" charset="0"/>
              <a:buChar char="•"/>
            </a:pPr>
            <a:r>
              <a:rPr lang="zh-CN" altLang="en-US" dirty="0">
                <a:solidFill>
                  <a:schemeClr val="bg1">
                    <a:lumMod val="50000"/>
                  </a:schemeClr>
                </a:solidFill>
                <a:latin typeface="字魂95号-手刻宋-Regular" panose="00000500000000000000" charset="-122"/>
                <a:ea typeface="字魂95号-手刻宋-Regular" panose="00000500000000000000" charset="-122"/>
                <a:cs typeface="+mn-ea"/>
                <a:sym typeface="+mn-lt"/>
              </a:rPr>
              <a:t>那时的房思琪只是一个十三四岁的女孩，但她到台北不想看一零一，最想看龙山寺，寺庙，这是一个很独特的意象，它代表着秩序、纯净、和谐，可以象征着人类对理想社会的追求，或者是在混乱和困境中寻找秩序和安宁的愿望。寺庙好像超脱了尘俗，但是尘世里的善男信女却都会到这来寻找祝福，祈祷着佛祖给予他们庇佑。</a:t>
            </a:r>
            <a:endParaRPr lang="en-US" altLang="zh-CN" dirty="0">
              <a:solidFill>
                <a:schemeClr val="bg1">
                  <a:lumMod val="50000"/>
                </a:schemeClr>
              </a:solidFill>
              <a:latin typeface="字魂95号-手刻宋-Regular" panose="00000500000000000000" charset="-122"/>
              <a:ea typeface="字魂95号-手刻宋-Regular" panose="00000500000000000000" charset="-122"/>
              <a:cs typeface="+mn-ea"/>
              <a:sym typeface="+mn-lt"/>
            </a:endParaRPr>
          </a:p>
          <a:p>
            <a:pPr marL="285750" indent="-285750" algn="just" hangingPunct="0">
              <a:lnSpc>
                <a:spcPct val="150000"/>
              </a:lnSpc>
              <a:buFont typeface="Arial" panose="020B0604020202020204" pitchFamily="34" charset="0"/>
              <a:buChar char="•"/>
            </a:pPr>
            <a:r>
              <a:rPr lang="zh-CN" altLang="en-US" dirty="0">
                <a:solidFill>
                  <a:schemeClr val="bg1">
                    <a:lumMod val="50000"/>
                  </a:schemeClr>
                </a:solidFill>
                <a:latin typeface="字魂95号-手刻宋-Regular" panose="00000500000000000000" charset="-122"/>
                <a:ea typeface="字魂95号-手刻宋-Regular" panose="00000500000000000000" charset="-122"/>
                <a:cs typeface="+mn-ea"/>
                <a:sym typeface="+mn-lt"/>
              </a:rPr>
              <a:t>“这儿有司一切的神”，那么对于思琪而言，她为什么会想到这，思琪来这是否也是试图寻找一个他们这段情感的定义，寻一个能司他们的神，让她在这混沌的关系间也能有一份心安</a:t>
            </a:r>
          </a:p>
          <a:p>
            <a:pPr marL="285750" indent="-285750" algn="just" hangingPunct="0">
              <a:lnSpc>
                <a:spcPct val="150000"/>
              </a:lnSpc>
              <a:buFont typeface="Arial" panose="020B0604020202020204" pitchFamily="34" charset="0"/>
              <a:buChar char="•"/>
            </a:pPr>
            <a:r>
              <a:rPr lang="zh-CN" altLang="en-US" dirty="0">
                <a:solidFill>
                  <a:schemeClr val="bg1">
                    <a:lumMod val="50000"/>
                  </a:schemeClr>
                </a:solidFill>
                <a:latin typeface="字魂95号-手刻宋-Regular" panose="00000500000000000000" charset="-122"/>
                <a:ea typeface="字魂95号-手刻宋-Regular" panose="00000500000000000000" charset="-122"/>
                <a:cs typeface="+mn-ea"/>
                <a:sym typeface="+mn-lt"/>
              </a:rPr>
              <a:t>“但当思琪的耳朵摩擦着李国华衬衫的肩线，她隐约明白了这一切都将永远与她无关”，但她又太明白这种关系是不正当且沉重的秘密，他们这种关系是不被认可的，她渴望佛祖对他们的认可，她又怯于让佛祖知道他们的关系，她说他们的事是神之外的事。</a:t>
            </a:r>
          </a:p>
          <a:p>
            <a:pPr marL="285750" indent="-285750" algn="just" hangingPunct="0">
              <a:lnSpc>
                <a:spcPct val="150000"/>
              </a:lnSpc>
              <a:buFont typeface="Arial" panose="020B0604020202020204" pitchFamily="34" charset="0"/>
              <a:buChar char="•"/>
            </a:pPr>
            <a:endParaRPr lang="en-US" altLang="zh-CN" dirty="0">
              <a:solidFill>
                <a:schemeClr val="bg1">
                  <a:lumMod val="50000"/>
                </a:schemeClr>
              </a:solidFill>
              <a:latin typeface="字魂95号-手刻宋-Regular" panose="00000500000000000000" charset="-122"/>
              <a:ea typeface="字魂95号-手刻宋-Regular" panose="00000500000000000000" charset="-122"/>
              <a:cs typeface="+mn-ea"/>
              <a:sym typeface="+mn-lt"/>
            </a:endParaRPr>
          </a:p>
        </p:txBody>
      </p:sp>
      <p:pic>
        <p:nvPicPr>
          <p:cNvPr id="2" name="图片 1">
            <a:extLst>
              <a:ext uri="{FF2B5EF4-FFF2-40B4-BE49-F238E27FC236}">
                <a16:creationId xmlns:a16="http://schemas.microsoft.com/office/drawing/2014/main" id="{9221802F-7D5C-1915-903C-0EDA260A66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6699" y="2320133"/>
            <a:ext cx="4965930" cy="3744003"/>
          </a:xfrm>
          <a:prstGeom prst="rect">
            <a:avLst/>
          </a:prstGeom>
        </p:spPr>
      </p:pic>
    </p:spTree>
    <p:custDataLst>
      <p:tags r:id="rId1"/>
    </p:custDataLst>
    <p:extLst>
      <p:ext uri="{BB962C8B-B14F-4D97-AF65-F5344CB8AC3E}">
        <p14:creationId xmlns:p14="http://schemas.microsoft.com/office/powerpoint/2010/main" val="180274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1000"/>
                                        <p:tgtEl>
                                          <p:spTgt spid="51"/>
                                        </p:tgtEl>
                                      </p:cBhvr>
                                    </p:animEffect>
                                    <p:anim calcmode="lin" valueType="num">
                                      <p:cBhvr>
                                        <p:cTn id="11" dur="1000" fill="hold"/>
                                        <p:tgtEl>
                                          <p:spTgt spid="51"/>
                                        </p:tgtEl>
                                        <p:attrNameLst>
                                          <p:attrName>ppt_x</p:attrName>
                                        </p:attrNameLst>
                                      </p:cBhvr>
                                      <p:tavLst>
                                        <p:tav tm="0">
                                          <p:val>
                                            <p:strVal val="#ppt_x"/>
                                          </p:val>
                                        </p:tav>
                                        <p:tav tm="100000">
                                          <p:val>
                                            <p:strVal val="#ppt_x"/>
                                          </p:val>
                                        </p:tav>
                                      </p:tavLst>
                                    </p:anim>
                                    <p:anim calcmode="lin" valueType="num">
                                      <p:cBhvr>
                                        <p:cTn id="12" dur="1000" fill="hold"/>
                                        <p:tgtEl>
                                          <p:spTgt spid="51"/>
                                        </p:tgtEl>
                                        <p:attrNameLst>
                                          <p:attrName>ppt_y</p:attrName>
                                        </p:attrNameLst>
                                      </p:cBhvr>
                                      <p:tavLst>
                                        <p:tav tm="0">
                                          <p:val>
                                            <p:strVal val="#ppt_y+.1"/>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down)">
                                      <p:cBhvr>
                                        <p:cTn id="1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2" name="平行四边形 11"/>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4" name="平行四边形 13"/>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1" name="组合 50"/>
          <p:cNvGrpSpPr/>
          <p:nvPr/>
        </p:nvGrpSpPr>
        <p:grpSpPr>
          <a:xfrm>
            <a:off x="998731" y="861487"/>
            <a:ext cx="706119" cy="533399"/>
            <a:chOff x="7308952" y="2764448"/>
            <a:chExt cx="706119" cy="533399"/>
          </a:xfrm>
          <a:solidFill>
            <a:schemeClr val="accent4"/>
          </a:solidFill>
        </p:grpSpPr>
        <p:sp>
          <p:nvSpPr>
            <p:cNvPr id="52" name="椭圆 51"/>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5" name="椭圆 54"/>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6" name="椭圆 55"/>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7" name="椭圆 56"/>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4" name="文本框 83"/>
          <p:cNvSpPr txBox="1"/>
          <p:nvPr/>
        </p:nvSpPr>
        <p:spPr>
          <a:xfrm>
            <a:off x="894371" y="303548"/>
            <a:ext cx="4493538" cy="523220"/>
          </a:xfrm>
          <a:prstGeom prst="rect">
            <a:avLst/>
          </a:prstGeom>
          <a:noFill/>
        </p:spPr>
        <p:txBody>
          <a:bodyPr wrap="none" rtlCol="0">
            <a:spAutoFit/>
          </a:bodyPr>
          <a:lstStyle/>
          <a:p>
            <a:r>
              <a:rPr lang="zh-CN" altLang="en-US" sz="2800" dirty="0">
                <a:solidFill>
                  <a:srgbClr val="5A6783"/>
                </a:solidFill>
                <a:latin typeface="字魂95号-手刻宋-Regular" panose="00000500000000000000" charset="-122"/>
                <a:ea typeface="字魂95号-手刻宋-Regular" panose="00000500000000000000" charset="-122"/>
              </a:rPr>
              <a:t>“他们的事是神以外的事”</a:t>
            </a:r>
          </a:p>
        </p:txBody>
      </p:sp>
      <p:sp>
        <p:nvSpPr>
          <p:cNvPr id="11" name="文本框 10">
            <a:extLst>
              <a:ext uri="{FF2B5EF4-FFF2-40B4-BE49-F238E27FC236}">
                <a16:creationId xmlns:a16="http://schemas.microsoft.com/office/drawing/2014/main" id="{FF820084-CB8C-CFBA-F695-14D4071474F2}"/>
              </a:ext>
            </a:extLst>
          </p:cNvPr>
          <p:cNvSpPr txBox="1"/>
          <p:nvPr/>
        </p:nvSpPr>
        <p:spPr>
          <a:xfrm>
            <a:off x="5387909" y="1578909"/>
            <a:ext cx="5640421" cy="4198393"/>
          </a:xfrm>
          <a:prstGeom prst="rect">
            <a:avLst/>
          </a:prstGeom>
          <a:noFill/>
        </p:spPr>
        <p:txBody>
          <a:bodyPr wrap="square" rtlCol="0">
            <a:spAutoFit/>
          </a:bodyPr>
          <a:lstStyle/>
          <a:p>
            <a:pPr marL="285750" indent="-285750" algn="just" hangingPunct="0">
              <a:lnSpc>
                <a:spcPct val="150000"/>
              </a:lnSpc>
              <a:buFont typeface="Arial" panose="020B0604020202020204" pitchFamily="34" charset="0"/>
              <a:buChar char="•"/>
            </a:pPr>
            <a:r>
              <a:rPr lang="zh-CN" altLang="en-US" b="1" dirty="0">
                <a:solidFill>
                  <a:schemeClr val="bg1">
                    <a:lumMod val="50000"/>
                  </a:schemeClr>
                </a:solidFill>
                <a:latin typeface="字魂95号-手刻宋-Regular" panose="00000500000000000000" charset="-122"/>
                <a:ea typeface="字魂95号-手刻宋-Regular" panose="00000500000000000000" charset="-122"/>
                <a:cs typeface="+mn-ea"/>
                <a:sym typeface="+mn-lt"/>
              </a:rPr>
              <a:t>苟且</a:t>
            </a:r>
            <a:endParaRPr lang="en-US" altLang="zh-CN" b="1" dirty="0">
              <a:solidFill>
                <a:schemeClr val="bg1">
                  <a:lumMod val="50000"/>
                </a:schemeClr>
              </a:solidFill>
              <a:latin typeface="字魂95号-手刻宋-Regular" panose="00000500000000000000" charset="-122"/>
              <a:ea typeface="字魂95号-手刻宋-Regular" panose="00000500000000000000" charset="-122"/>
              <a:cs typeface="+mn-ea"/>
              <a:sym typeface="+mn-lt"/>
            </a:endParaRPr>
          </a:p>
          <a:p>
            <a:pPr marL="285750" indent="-285750" algn="just" hangingPunct="0">
              <a:lnSpc>
                <a:spcPct val="150000"/>
              </a:lnSpc>
              <a:buFont typeface="Arial" panose="020B0604020202020204" pitchFamily="34" charset="0"/>
              <a:buChar char="•"/>
            </a:pPr>
            <a:r>
              <a:rPr lang="zh-CN" altLang="en-US" dirty="0">
                <a:solidFill>
                  <a:schemeClr val="bg1">
                    <a:lumMod val="50000"/>
                  </a:schemeClr>
                </a:solidFill>
                <a:latin typeface="字魂95号-手刻宋-Regular" panose="00000500000000000000" charset="-122"/>
                <a:ea typeface="字魂95号-手刻宋-Regular" panose="00000500000000000000" charset="-122"/>
                <a:cs typeface="+mn-ea"/>
                <a:sym typeface="+mn-lt"/>
              </a:rPr>
              <a:t>这是我们想提出的第一个词语，这个词语的官方解释是“只顾眼前，得过且过”。这太浅了，我们想说的苟且，在于他们这段关系受不到任何的认可与承认，违背了道德的特性让这段关系极具特殊化。在于它既是被单蒙起来的事情但也是必须暴露在阳光下的事情，这段关系中唯二存在的双方有着多重的关系以及这个关系天生的不对等，在于失去世俗定义后失衡的主导权，以及在其中产生的无法控制的，畸形也好丑陋也罢的，一些太复杂的情感</a:t>
            </a:r>
            <a:endParaRPr lang="en-US" altLang="zh-CN" dirty="0">
              <a:solidFill>
                <a:schemeClr val="bg1">
                  <a:lumMod val="50000"/>
                </a:schemeClr>
              </a:solidFill>
              <a:latin typeface="字魂95号-手刻宋-Regular" panose="00000500000000000000" charset="-122"/>
              <a:ea typeface="字魂95号-手刻宋-Regular" panose="00000500000000000000" charset="-122"/>
              <a:cs typeface="+mn-ea"/>
              <a:sym typeface="+mn-lt"/>
            </a:endParaRPr>
          </a:p>
        </p:txBody>
      </p:sp>
      <p:pic>
        <p:nvPicPr>
          <p:cNvPr id="4" name="图片 3">
            <a:extLst>
              <a:ext uri="{FF2B5EF4-FFF2-40B4-BE49-F238E27FC236}">
                <a16:creationId xmlns:a16="http://schemas.microsoft.com/office/drawing/2014/main" id="{D9A6F3A8-AE9F-6474-93E9-0DD346A946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21979" y="2252510"/>
            <a:ext cx="4965930" cy="3744003"/>
          </a:xfrm>
          <a:prstGeom prst="rect">
            <a:avLst/>
          </a:prstGeom>
        </p:spPr>
      </p:pic>
    </p:spTree>
    <p:custDataLst>
      <p:tags r:id="rId1"/>
    </p:custDataLst>
    <p:extLst>
      <p:ext uri="{BB962C8B-B14F-4D97-AF65-F5344CB8AC3E}">
        <p14:creationId xmlns:p14="http://schemas.microsoft.com/office/powerpoint/2010/main" val="23604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1000"/>
                                        <p:tgtEl>
                                          <p:spTgt spid="51"/>
                                        </p:tgtEl>
                                      </p:cBhvr>
                                    </p:animEffect>
                                    <p:anim calcmode="lin" valueType="num">
                                      <p:cBhvr>
                                        <p:cTn id="11" dur="1000" fill="hold"/>
                                        <p:tgtEl>
                                          <p:spTgt spid="51"/>
                                        </p:tgtEl>
                                        <p:attrNameLst>
                                          <p:attrName>ppt_x</p:attrName>
                                        </p:attrNameLst>
                                      </p:cBhvr>
                                      <p:tavLst>
                                        <p:tav tm="0">
                                          <p:val>
                                            <p:strVal val="#ppt_x"/>
                                          </p:val>
                                        </p:tav>
                                        <p:tav tm="100000">
                                          <p:val>
                                            <p:strVal val="#ppt_x"/>
                                          </p:val>
                                        </p:tav>
                                      </p:tavLst>
                                    </p:anim>
                                    <p:anim calcmode="lin" valueType="num">
                                      <p:cBhvr>
                                        <p:cTn id="12" dur="1000" fill="hold"/>
                                        <p:tgtEl>
                                          <p:spTgt spid="51"/>
                                        </p:tgtEl>
                                        <p:attrNameLst>
                                          <p:attrName>ppt_y</p:attrName>
                                        </p:attrNameLst>
                                      </p:cBhvr>
                                      <p:tavLst>
                                        <p:tav tm="0">
                                          <p:val>
                                            <p:strVal val="#ppt_y+.1"/>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down)">
                                      <p:cBhvr>
                                        <p:cTn id="1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190119" y="2174564"/>
            <a:ext cx="3464025" cy="2536400"/>
          </a:xfrm>
          <a:prstGeom prst="rect">
            <a:avLst/>
          </a:prstGeom>
          <a:noFill/>
        </p:spPr>
        <p:txBody>
          <a:bodyPr wrap="square" rtlCol="0">
            <a:spAutoFit/>
          </a:bodyPr>
          <a:lstStyle/>
          <a:p>
            <a:pPr indent="0" hangingPunct="0">
              <a:lnSpc>
                <a:spcPct val="150000"/>
              </a:lnSpc>
              <a:buFont typeface="Arial" panose="020B0604020202020204" pitchFamily="34" charset="0"/>
              <a:buNone/>
            </a:pP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“她只知道爱是做完之后帮你把血擦干净。</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indent="0" hangingPunct="0">
              <a:lnSpc>
                <a:spcPct val="150000"/>
              </a:lnSpc>
              <a:buFont typeface="Arial" panose="020B0604020202020204" pitchFamily="34" charset="0"/>
              <a:buNone/>
            </a:pP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她只知道爱是剩光你的衣服但不弄掉一颗红扣。</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indent="0" hangingPunct="0">
              <a:lnSpc>
                <a:spcPct val="150000"/>
              </a:lnSpc>
              <a:buFont typeface="Arial" panose="020B0604020202020204" pitchFamily="34" charset="0"/>
              <a:buNone/>
            </a:pP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爱只是人插进你的嘴巴而你向他说对不起。“</a:t>
            </a:r>
          </a:p>
        </p:txBody>
      </p:sp>
      <p:sp>
        <p:nvSpPr>
          <p:cNvPr id="45" name="文本框 44"/>
          <p:cNvSpPr txBox="1"/>
          <p:nvPr/>
        </p:nvSpPr>
        <p:spPr>
          <a:xfrm>
            <a:off x="7295110" y="1038018"/>
            <a:ext cx="1826141" cy="584775"/>
          </a:xfrm>
          <a:prstGeom prst="rect">
            <a:avLst/>
          </a:prstGeom>
          <a:noFill/>
        </p:spPr>
        <p:txBody>
          <a:bodyPr wrap="none" rtlCol="0">
            <a:spAutoFit/>
          </a:bodyPr>
          <a:lstStyle/>
          <a:p>
            <a:pPr algn="l"/>
            <a:r>
              <a:rPr lang="zh-CN" altLang="en-US" sz="3200" dirty="0">
                <a:solidFill>
                  <a:schemeClr val="accent4">
                    <a:lumMod val="100000"/>
                  </a:schemeClr>
                </a:solidFill>
                <a:latin typeface="字魂95号-手刻宋-Regular" panose="00000500000000000000" charset="-122"/>
                <a:ea typeface="字魂95号-手刻宋-Regular" panose="00000500000000000000" charset="-122"/>
                <a:sym typeface="+mn-ea"/>
              </a:rPr>
              <a:t>她只知道</a:t>
            </a:r>
            <a:endParaRPr lang="zh-CN" altLang="en-US" sz="3200" dirty="0">
              <a:solidFill>
                <a:schemeClr val="accent4">
                  <a:lumMod val="100000"/>
                </a:schemeClr>
              </a:solidFill>
              <a:latin typeface="字魂95号-手刻宋-Regular" panose="00000500000000000000" charset="-122"/>
              <a:ea typeface="字魂95号-手刻宋-Regular" panose="00000500000000000000" charset="-122"/>
            </a:endParaRPr>
          </a:p>
        </p:txBody>
      </p:sp>
      <p:sp>
        <p:nvSpPr>
          <p:cNvPr id="46" name="文本框 45"/>
          <p:cNvSpPr txBox="1"/>
          <p:nvPr/>
        </p:nvSpPr>
        <p:spPr>
          <a:xfrm>
            <a:off x="553419" y="1657236"/>
            <a:ext cx="5943600" cy="4613892"/>
          </a:xfrm>
          <a:prstGeom prst="rect">
            <a:avLst/>
          </a:prstGeom>
          <a:noFill/>
        </p:spPr>
        <p:txBody>
          <a:bodyPr wrap="square" rtlCol="0">
            <a:spAutoFit/>
          </a:bodyPr>
          <a:lstStyle/>
          <a:p>
            <a:pPr hangingPunct="0">
              <a:lnSpc>
                <a:spcPct val="150000"/>
              </a:lnSpc>
            </a:pP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rPr>
              <a:t>“</a:t>
            </a:r>
            <a:r>
              <a:rPr lang="zh-CN"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rPr>
              <a:t>她不知道谈恋爱要先暖味</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endParaRPr>
          </a:p>
          <a:p>
            <a:pPr hangingPunct="0">
              <a:lnSpc>
                <a:spcPct val="150000"/>
              </a:lnSpc>
            </a:pPr>
            <a:r>
              <a:rPr lang="zh-CN"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rPr>
              <a:t>在校⻔口收饮料</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endParaRPr>
          </a:p>
          <a:p>
            <a:pPr hangingPunct="0">
              <a:lnSpc>
                <a:spcPct val="150000"/>
              </a:lnSpc>
            </a:pPr>
            <a:r>
              <a:rPr lang="zh-CN"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rPr>
              <a:t>饮料袋里夹着小纸条。</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endParaRPr>
          </a:p>
          <a:p>
            <a:pPr hangingPunct="0">
              <a:lnSpc>
                <a:spcPct val="150000"/>
              </a:lnSpc>
            </a:pPr>
            <a:r>
              <a:rPr lang="zh-CN"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rPr>
              <a:t>暖味之后要告白</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endParaRPr>
          </a:p>
          <a:p>
            <a:pPr hangingPunct="0">
              <a:lnSpc>
                <a:spcPct val="150000"/>
              </a:lnSpc>
            </a:pPr>
            <a:r>
              <a:rPr lang="zh-CN"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rPr>
              <a:t>相约出来</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endParaRPr>
          </a:p>
          <a:p>
            <a:pPr hangingPunct="0">
              <a:lnSpc>
                <a:spcPct val="150000"/>
              </a:lnSpc>
            </a:pPr>
            <a:r>
              <a:rPr lang="zh-CN"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rPr>
              <a:t>男生像日本电影里演的那样把腰折成九十度。</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endParaRPr>
          </a:p>
          <a:p>
            <a:pPr hangingPunct="0">
              <a:lnSpc>
                <a:spcPct val="150000"/>
              </a:lnSpc>
            </a:pPr>
            <a:r>
              <a:rPr lang="zh-CN"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rPr>
              <a:t>告白之后可以牵手，草地上的⻝指试探⻝指，被红色跑道围起来的绿色操场就是一个宇宙。</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endParaRPr>
          </a:p>
          <a:p>
            <a:pPr hangingPunct="0">
              <a:lnSpc>
                <a:spcPct val="150000"/>
              </a:lnSpc>
            </a:pPr>
            <a:r>
              <a:rPr lang="zh-CN"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rPr>
              <a:t>牵手之后可以接吻，在巷子里踮起脚来，白袜子里的小腿肌紧张得涨红了脸，舌头会说的话比嘴巴还多。</a:t>
            </a: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rPr>
              <a:t>“</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endParaRPr>
          </a:p>
          <a:p>
            <a:pPr indent="0" algn="ctr" hangingPunct="0">
              <a:lnSpc>
                <a:spcPct val="150000"/>
              </a:lnSpc>
              <a:buFont typeface="Arial" panose="020B0604020202020204" pitchFamily="34" charset="0"/>
              <a:buNone/>
            </a:pPr>
            <a:endParaRPr lang="zh-CN" altLang="en-US" dirty="0">
              <a:solidFill>
                <a:schemeClr val="bg1">
                  <a:lumMod val="50000"/>
                </a:schemeClr>
              </a:solidFill>
              <a:latin typeface="字魂95号-手刻宋-Regular" panose="00000500000000000000" charset="-122"/>
              <a:ea typeface="字魂95号-手刻宋-Regular" panose="00000500000000000000" charset="-122"/>
              <a:cs typeface="+mn-ea"/>
              <a:sym typeface="+mn-lt"/>
            </a:endParaRPr>
          </a:p>
        </p:txBody>
      </p:sp>
      <p:sp>
        <p:nvSpPr>
          <p:cNvPr id="48" name="文本框 47"/>
          <p:cNvSpPr txBox="1"/>
          <p:nvPr/>
        </p:nvSpPr>
        <p:spPr>
          <a:xfrm>
            <a:off x="1308610" y="987305"/>
            <a:ext cx="1826141" cy="584775"/>
          </a:xfrm>
          <a:prstGeom prst="rect">
            <a:avLst/>
          </a:prstGeom>
          <a:noFill/>
        </p:spPr>
        <p:txBody>
          <a:bodyPr wrap="none" rtlCol="0">
            <a:spAutoFit/>
          </a:bodyPr>
          <a:lstStyle/>
          <a:p>
            <a:r>
              <a:rPr lang="zh-CN" altLang="en-US" sz="3200" dirty="0">
                <a:solidFill>
                  <a:schemeClr val="accent4">
                    <a:lumMod val="100000"/>
                  </a:schemeClr>
                </a:solidFill>
                <a:latin typeface="字魂95号-手刻宋-Regular" panose="00000500000000000000" charset="-122"/>
                <a:ea typeface="字魂95号-手刻宋-Regular" panose="00000500000000000000" charset="-122"/>
              </a:rPr>
              <a:t>她不知道</a:t>
            </a:r>
          </a:p>
        </p:txBody>
      </p:sp>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 name="平行四边形 1"/>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4" name="平行四边形 13"/>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8" name="组合 57"/>
          <p:cNvGrpSpPr/>
          <p:nvPr/>
        </p:nvGrpSpPr>
        <p:grpSpPr>
          <a:xfrm>
            <a:off x="998731" y="861487"/>
            <a:ext cx="706119" cy="533399"/>
            <a:chOff x="7308952" y="2764448"/>
            <a:chExt cx="706119" cy="533399"/>
          </a:xfrm>
          <a:solidFill>
            <a:schemeClr val="accent4"/>
          </a:solidFill>
        </p:grpSpPr>
        <p:sp>
          <p:nvSpPr>
            <p:cNvPr id="59" name="椭圆 58"/>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7" name="椭圆 86"/>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8" name="椭圆 87"/>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9" name="文本框 88"/>
          <p:cNvSpPr txBox="1"/>
          <p:nvPr/>
        </p:nvSpPr>
        <p:spPr>
          <a:xfrm>
            <a:off x="894371" y="303548"/>
            <a:ext cx="2630848" cy="523220"/>
          </a:xfrm>
          <a:prstGeom prst="rect">
            <a:avLst/>
          </a:prstGeom>
          <a:noFill/>
        </p:spPr>
        <p:txBody>
          <a:bodyPr wrap="none" rtlCol="0">
            <a:spAutoFit/>
          </a:bodyPr>
          <a:lstStyle/>
          <a:p>
            <a:r>
              <a:rPr lang="zh-CN" altLang="en-US" sz="2800" dirty="0">
                <a:solidFill>
                  <a:srgbClr val="5A6783"/>
                </a:solidFill>
                <a:latin typeface="字魂95号-手刻宋-Regular" panose="00000500000000000000" charset="-122"/>
                <a:ea typeface="字魂95号-手刻宋-Regular" panose="00000500000000000000" charset="-122"/>
              </a:rPr>
              <a:t>“她不知道</a:t>
            </a:r>
            <a:r>
              <a:rPr lang="en-US" altLang="zh-CN" sz="2800" dirty="0">
                <a:solidFill>
                  <a:srgbClr val="5A6783"/>
                </a:solidFill>
                <a:latin typeface="字魂95号-手刻宋-Regular" panose="00000500000000000000" charset="-122"/>
                <a:ea typeface="字魂95号-手刻宋-Regular" panose="00000500000000000000" charset="-122"/>
              </a:rPr>
              <a:t>…</a:t>
            </a:r>
            <a:r>
              <a:rPr lang="zh-CN" altLang="en-US" sz="2800" dirty="0">
                <a:solidFill>
                  <a:srgbClr val="5A6783"/>
                </a:solidFill>
                <a:latin typeface="字魂95号-手刻宋-Regular" panose="00000500000000000000" charset="-122"/>
                <a:ea typeface="字魂95号-手刻宋-Regular" panose="00000500000000000000" charset="-122"/>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down)">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down)">
                                      <p:cBhvr>
                                        <p:cTn id="22" dur="500"/>
                                        <p:tgtEl>
                                          <p:spTgt spid="48"/>
                                        </p:tgtEl>
                                      </p:cBhvr>
                                    </p:animEffect>
                                  </p:childTnLst>
                                </p:cTn>
                              </p:par>
                              <p:par>
                                <p:cTn id="23" presetID="2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par>
                                <p:cTn id="26" presetID="42" presetClass="entr" presetSubtype="0" fill="hold"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1000"/>
                                        <p:tgtEl>
                                          <p:spTgt spid="58"/>
                                        </p:tgtEl>
                                      </p:cBhvr>
                                    </p:animEffect>
                                    <p:anim calcmode="lin" valueType="num">
                                      <p:cBhvr>
                                        <p:cTn id="29" dur="1000" fill="hold"/>
                                        <p:tgtEl>
                                          <p:spTgt spid="58"/>
                                        </p:tgtEl>
                                        <p:attrNameLst>
                                          <p:attrName>ppt_x</p:attrName>
                                        </p:attrNameLst>
                                      </p:cBhvr>
                                      <p:tavLst>
                                        <p:tav tm="0">
                                          <p:val>
                                            <p:strVal val="#ppt_x"/>
                                          </p:val>
                                        </p:tav>
                                        <p:tav tm="100000">
                                          <p:val>
                                            <p:strVal val="#ppt_x"/>
                                          </p:val>
                                        </p:tav>
                                      </p:tavLst>
                                    </p:anim>
                                    <p:anim calcmode="lin" valueType="num">
                                      <p:cBhvr>
                                        <p:cTn id="30" dur="1000" fill="hold"/>
                                        <p:tgtEl>
                                          <p:spTgt spid="58"/>
                                        </p:tgtEl>
                                        <p:attrNameLst>
                                          <p:attrName>ppt_y</p:attrName>
                                        </p:attrNameLst>
                                      </p:cBhvr>
                                      <p:tavLst>
                                        <p:tav tm="0">
                                          <p:val>
                                            <p:strVal val="#ppt_y+.1"/>
                                          </p:val>
                                        </p:tav>
                                        <p:tav tm="100000">
                                          <p:val>
                                            <p:strVal val="#ppt_y"/>
                                          </p:val>
                                        </p:tav>
                                      </p:tavLst>
                                    </p:anim>
                                  </p:childTnLst>
                                </p:cTn>
                              </p:par>
                              <p:par>
                                <p:cTn id="31" presetID="22" presetClass="entr" presetSubtype="4" fill="hold" grpId="0"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wipe(down)">
                                      <p:cBhvr>
                                        <p:cTn id="3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8" grpId="0"/>
      <p:bldP spid="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115764" y="922338"/>
            <a:ext cx="4589984" cy="5444888"/>
          </a:xfrm>
          <a:prstGeom prst="rect">
            <a:avLst/>
          </a:prstGeom>
          <a:noFill/>
        </p:spPr>
        <p:txBody>
          <a:bodyPr wrap="square" rtlCol="0">
            <a:spAutoFit/>
          </a:bodyPr>
          <a:lstStyle/>
          <a:p>
            <a:pPr hangingPunct="0">
              <a:lnSpc>
                <a:spcPct val="150000"/>
              </a:lnSpc>
            </a:pP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rPr>
              <a:t>  于是这些复杂的情感强迫着探索亲密关系的少女提早地交了自己的答卷，李国华理直气壮地声称少女心中倾慕的自己对少女的肆虐是“爱”的方式，于是这份答卷上是李国华为她亲笔写下的一行一行定义，定义了所谓恋，所谓性，所谓爱。</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endParaRPr>
          </a:p>
          <a:p>
            <a:pPr hangingPunct="0">
              <a:lnSpc>
                <a:spcPct val="150000"/>
              </a:lnSpc>
            </a:pPr>
            <a:r>
              <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rPr>
              <a:t>  </a:t>
            </a: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rPr>
              <a:t>少女理应自己去感悟这些，她会去看身边的人和事，去判断去选择，但不对等的关系，被巧言令色修饰地华丽文字，拉扯着迫使女孩偏离了那条正常的道路，我实在不愿意提到“诱奸“，但确实，这种”诱“背后是太不对等的关系和阅历，房思琪甚至没有机会去接触其他的便落入了李国华的圈套</a:t>
            </a:r>
          </a:p>
        </p:txBody>
      </p:sp>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 name="平行四边形 1"/>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4" name="平行四边形 13"/>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8" name="组合 57"/>
          <p:cNvGrpSpPr/>
          <p:nvPr/>
        </p:nvGrpSpPr>
        <p:grpSpPr>
          <a:xfrm>
            <a:off x="998731" y="861487"/>
            <a:ext cx="706119" cy="533399"/>
            <a:chOff x="7308952" y="2764448"/>
            <a:chExt cx="706119" cy="533399"/>
          </a:xfrm>
          <a:solidFill>
            <a:schemeClr val="accent4"/>
          </a:solidFill>
        </p:grpSpPr>
        <p:sp>
          <p:nvSpPr>
            <p:cNvPr id="59" name="椭圆 58"/>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7" name="椭圆 86"/>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8" name="椭圆 87"/>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9" name="文本框 88"/>
          <p:cNvSpPr txBox="1"/>
          <p:nvPr/>
        </p:nvSpPr>
        <p:spPr>
          <a:xfrm>
            <a:off x="894371" y="303548"/>
            <a:ext cx="2630848" cy="523220"/>
          </a:xfrm>
          <a:prstGeom prst="rect">
            <a:avLst/>
          </a:prstGeom>
          <a:noFill/>
        </p:spPr>
        <p:txBody>
          <a:bodyPr wrap="none" rtlCol="0">
            <a:spAutoFit/>
          </a:bodyPr>
          <a:lstStyle/>
          <a:p>
            <a:r>
              <a:rPr lang="zh-CN" altLang="en-US" sz="2800" dirty="0">
                <a:solidFill>
                  <a:srgbClr val="5A6783"/>
                </a:solidFill>
                <a:latin typeface="字魂95号-手刻宋-Regular" panose="00000500000000000000" charset="-122"/>
                <a:ea typeface="字魂95号-手刻宋-Regular" panose="00000500000000000000" charset="-122"/>
              </a:rPr>
              <a:t>“她不知道</a:t>
            </a:r>
            <a:r>
              <a:rPr lang="en-US" altLang="zh-CN" sz="2800" dirty="0">
                <a:solidFill>
                  <a:srgbClr val="5A6783"/>
                </a:solidFill>
                <a:latin typeface="字魂95号-手刻宋-Regular" panose="00000500000000000000" charset="-122"/>
                <a:ea typeface="字魂95号-手刻宋-Regular" panose="00000500000000000000" charset="-122"/>
              </a:rPr>
              <a:t>…</a:t>
            </a:r>
            <a:r>
              <a:rPr lang="zh-CN" altLang="en-US" sz="2800" dirty="0">
                <a:solidFill>
                  <a:srgbClr val="5A6783"/>
                </a:solidFill>
                <a:latin typeface="字魂95号-手刻宋-Regular" panose="00000500000000000000" charset="-122"/>
                <a:ea typeface="字魂95号-手刻宋-Regular" panose="00000500000000000000" charset="-122"/>
              </a:rPr>
              <a:t>”</a:t>
            </a:r>
          </a:p>
        </p:txBody>
      </p:sp>
      <p:pic>
        <p:nvPicPr>
          <p:cNvPr id="1026" name="Picture 2" descr="《房思琪的初恋乐园》简体版面世，再次直面文学与恶_凤凰网健康_凤凰网">
            <a:extLst>
              <a:ext uri="{FF2B5EF4-FFF2-40B4-BE49-F238E27FC236}">
                <a16:creationId xmlns:a16="http://schemas.microsoft.com/office/drawing/2014/main" id="{2F601D35-692D-1E69-9388-FD4DD30E1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73" y="2131095"/>
            <a:ext cx="5153891" cy="386541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6508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42"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anim calcmode="lin" valueType="num">
                                      <p:cBhvr>
                                        <p:cTn id="16" dur="1000" fill="hold"/>
                                        <p:tgtEl>
                                          <p:spTgt spid="58"/>
                                        </p:tgtEl>
                                        <p:attrNameLst>
                                          <p:attrName>ppt_x</p:attrName>
                                        </p:attrNameLst>
                                      </p:cBhvr>
                                      <p:tavLst>
                                        <p:tav tm="0">
                                          <p:val>
                                            <p:strVal val="#ppt_x"/>
                                          </p:val>
                                        </p:tav>
                                        <p:tav tm="100000">
                                          <p:val>
                                            <p:strVal val="#ppt_x"/>
                                          </p:val>
                                        </p:tav>
                                      </p:tavLst>
                                    </p:anim>
                                    <p:anim calcmode="lin" valueType="num">
                                      <p:cBhvr>
                                        <p:cTn id="17" dur="1000" fill="hold"/>
                                        <p:tgtEl>
                                          <p:spTgt spid="58"/>
                                        </p:tgtEl>
                                        <p:attrNameLst>
                                          <p:attrName>ppt_y</p:attrName>
                                        </p:attrNameLst>
                                      </p:cBhvr>
                                      <p:tavLst>
                                        <p:tav tm="0">
                                          <p:val>
                                            <p:strVal val="#ppt_y+.1"/>
                                          </p:val>
                                        </p:tav>
                                        <p:tav tm="100000">
                                          <p:val>
                                            <p:strVal val="#ppt_y"/>
                                          </p:val>
                                        </p:tav>
                                      </p:tavLst>
                                    </p:anim>
                                  </p:childTnLst>
                                </p:cTn>
                              </p:par>
                              <p:par>
                                <p:cTn id="18" presetID="22" presetClass="entr" presetSubtype="4" fill="hold" grpId="0" nodeType="with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wipe(down)">
                                      <p:cBhvr>
                                        <p:cTn id="2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8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232064" y="1404888"/>
            <a:ext cx="4510499" cy="1299266"/>
          </a:xfrm>
          <a:prstGeom prst="rect">
            <a:avLst/>
          </a:prstGeom>
          <a:noFill/>
        </p:spPr>
        <p:txBody>
          <a:bodyPr wrap="square" rtlCol="0">
            <a:spAutoFit/>
          </a:bodyPr>
          <a:lstStyle/>
          <a:p>
            <a:pPr indent="0" hangingPunct="0">
              <a:lnSpc>
                <a:spcPct val="150000"/>
              </a:lnSpc>
              <a:buFont typeface="Arial" panose="020B0604020202020204" pitchFamily="34" charset="0"/>
              <a:buNone/>
            </a:pPr>
            <a:r>
              <a:rPr lang="zh-CN" altLang="en-US"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“欲望在老师背后如一条不肯退化的尾巴</a:t>
            </a:r>
            <a:r>
              <a:rPr lang="en-US" altLang="zh-CN"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那不是爱情</a:t>
            </a:r>
            <a:endParaRPr lang="en-US" altLang="zh-CN"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endParaRPr>
          </a:p>
          <a:p>
            <a:pPr indent="0" hangingPunct="0">
              <a:lnSpc>
                <a:spcPct val="150000"/>
              </a:lnSpc>
              <a:buFont typeface="Arial" panose="020B0604020202020204" pitchFamily="34" charset="0"/>
              <a:buNone/>
            </a:pPr>
            <a:r>
              <a:rPr lang="zh-CN" altLang="en-US"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可是除此之外她不知道别的爱情了”</a:t>
            </a:r>
            <a:endParaRPr lang="zh-CN" altLang="en-US" dirty="0">
              <a:solidFill>
                <a:schemeClr val="bg1">
                  <a:lumMod val="50000"/>
                </a:schemeClr>
              </a:solidFill>
              <a:latin typeface="华文仿宋" panose="02010600040101010101" pitchFamily="2" charset="-122"/>
              <a:ea typeface="华文仿宋" panose="02010600040101010101" pitchFamily="2" charset="-122"/>
              <a:cs typeface="+mn-ea"/>
              <a:sym typeface="+mn-lt"/>
            </a:endParaRPr>
          </a:p>
        </p:txBody>
      </p:sp>
      <p:sp>
        <p:nvSpPr>
          <p:cNvPr id="54" name="文本框 53"/>
          <p:cNvSpPr txBox="1"/>
          <p:nvPr/>
        </p:nvSpPr>
        <p:spPr>
          <a:xfrm>
            <a:off x="6096000" y="1525062"/>
            <a:ext cx="4510499" cy="5029390"/>
          </a:xfrm>
          <a:prstGeom prst="rect">
            <a:avLst/>
          </a:prstGeom>
          <a:noFill/>
        </p:spPr>
        <p:txBody>
          <a:bodyPr wrap="square" rtlCol="0">
            <a:spAutoFit/>
          </a:bodyPr>
          <a:lstStyle/>
          <a:p>
            <a:pPr algn="just" hangingPunct="0">
              <a:lnSpc>
                <a:spcPct val="150000"/>
              </a:lnSpc>
            </a:pP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那不是爱情“，那只是李国华的欲望，欲望也太过肤浅，其实房思琪不重要，里面每一个被他强奸的女孩对他来说都不重要，他爱的是他的演讲，是他的定义，是那个语境与画面，而对于思琪呢，她是有爱的，她看到大厅里的爱情会有幻想，一些平常与李国华的对话会让他觉得他们真像夫妻，她会说李国华是她心爱的男人。她知道李国华对她的不是爱情，但这与她对他的爱情毫无冲突，在李国华的定义里，她望进去，望见自己的一口井，恨不能投下去</a:t>
            </a:r>
          </a:p>
        </p:txBody>
      </p:sp>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2" name="组合 51"/>
          <p:cNvGrpSpPr/>
          <p:nvPr/>
        </p:nvGrpSpPr>
        <p:grpSpPr>
          <a:xfrm>
            <a:off x="998731" y="861487"/>
            <a:ext cx="706119" cy="533399"/>
            <a:chOff x="7308952" y="2764448"/>
            <a:chExt cx="706119" cy="533399"/>
          </a:xfrm>
          <a:solidFill>
            <a:schemeClr val="accent4"/>
          </a:solidFill>
        </p:grpSpPr>
        <p:sp>
          <p:nvSpPr>
            <p:cNvPr id="57" name="椭圆 56"/>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7" name="文本框 86"/>
          <p:cNvSpPr txBox="1"/>
          <p:nvPr/>
        </p:nvSpPr>
        <p:spPr>
          <a:xfrm>
            <a:off x="894371" y="303548"/>
            <a:ext cx="6288901" cy="1169551"/>
          </a:xfrm>
          <a:prstGeom prst="rect">
            <a:avLst/>
          </a:prstGeom>
          <a:noFill/>
        </p:spPr>
        <p:txBody>
          <a:bodyPr wrap="none" rtlCol="0">
            <a:spAutoFit/>
          </a:bodyPr>
          <a:lstStyle/>
          <a:p>
            <a:pPr indent="0" hangingPunct="0">
              <a:lnSpc>
                <a:spcPct val="150000"/>
              </a:lnSpc>
              <a:buFont typeface="Arial" panose="020B0604020202020204" pitchFamily="34" charset="0"/>
              <a:buNone/>
            </a:pPr>
            <a:r>
              <a:rPr lang="zh-CN" altLang="en-US" sz="2800" dirty="0">
                <a:solidFill>
                  <a:srgbClr val="5A6783"/>
                </a:solidFill>
                <a:latin typeface="字魂95号-手刻宋-Regular" panose="00000500000000000000" charset="-122"/>
                <a:ea typeface="字魂95号-手刻宋-Regular" panose="00000500000000000000" charset="-122"/>
                <a:sym typeface="+mn-lt"/>
              </a:rPr>
              <a:t>“可是除此之外她不知道别的爱情了”</a:t>
            </a:r>
          </a:p>
          <a:p>
            <a:endParaRPr lang="zh-CN" altLang="en-US" sz="2800" dirty="0">
              <a:solidFill>
                <a:srgbClr val="5A6783"/>
              </a:solidFill>
              <a:latin typeface="字魂95号-手刻宋-Regular" panose="00000500000000000000" charset="-122"/>
              <a:ea typeface="字魂95号-手刻宋-Regular" panose="00000500000000000000" charset="-122"/>
            </a:endParaRPr>
          </a:p>
        </p:txBody>
      </p:sp>
      <p:sp>
        <p:nvSpPr>
          <p:cNvPr id="11" name="文本框 10">
            <a:extLst>
              <a:ext uri="{FF2B5EF4-FFF2-40B4-BE49-F238E27FC236}">
                <a16:creationId xmlns:a16="http://schemas.microsoft.com/office/drawing/2014/main" id="{3A56BE4E-EEA2-704E-A697-D7336B45BEDC}"/>
              </a:ext>
            </a:extLst>
          </p:cNvPr>
          <p:cNvSpPr txBox="1"/>
          <p:nvPr/>
        </p:nvSpPr>
        <p:spPr>
          <a:xfrm>
            <a:off x="232064" y="2814158"/>
            <a:ext cx="5863936" cy="3792257"/>
          </a:xfrm>
          <a:prstGeom prst="rect">
            <a:avLst/>
          </a:prstGeom>
          <a:noFill/>
        </p:spPr>
        <p:txBody>
          <a:bodyPr wrap="square">
            <a:spAutoFit/>
          </a:bodyPr>
          <a:lstStyle/>
          <a:p>
            <a:pPr indent="0" algn="just" hangingPunct="0">
              <a:lnSpc>
                <a:spcPct val="150000"/>
              </a:lnSpc>
              <a:buFont typeface="Arial" panose="020B0604020202020204" pitchFamily="34" charset="0"/>
              <a:buNone/>
            </a:pPr>
            <a:r>
              <a:rPr lang="zh-CN" altLang="en-US"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他一面说</a:t>
            </a:r>
            <a:r>
              <a:rPr lang="en-US" altLang="zh-CN"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我要在你身上发泄生活的压力。这是我爱</a:t>
            </a:r>
          </a:p>
          <a:p>
            <a:pPr indent="0" algn="just" hangingPunct="0">
              <a:lnSpc>
                <a:spcPct val="150000"/>
              </a:lnSpc>
              <a:buFont typeface="Arial" panose="020B0604020202020204" pitchFamily="34" charset="0"/>
              <a:buNone/>
            </a:pPr>
            <a:r>
              <a:rPr lang="zh-CN" altLang="en-US"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你的方式。</a:t>
            </a:r>
            <a:r>
              <a:rPr lang="en-US" altLang="zh-CN"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p>
          <a:p>
            <a:pPr indent="0" algn="just" hangingPunct="0">
              <a:lnSpc>
                <a:spcPct val="150000"/>
              </a:lnSpc>
              <a:buFont typeface="Arial" panose="020B0604020202020204" pitchFamily="34" charset="0"/>
              <a:buNone/>
            </a:pPr>
            <a:r>
              <a:rPr lang="zh-CN" altLang="en-US"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这人怎么多话成这样。她发现她听得出他讲话当中时常有句号，肯定不已的样子。老师嘴里的每一个句号都是让她望进去望⻅自己的一口井，恨不能投下去。</a:t>
            </a:r>
            <a:endParaRPr lang="en-US" altLang="zh-CN"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endParaRPr>
          </a:p>
          <a:p>
            <a:pPr indent="0" algn="just" hangingPunct="0">
              <a:lnSpc>
                <a:spcPct val="150000"/>
              </a:lnSpc>
              <a:buFont typeface="Arial" panose="020B0604020202020204" pitchFamily="34" charset="0"/>
              <a:buNone/>
            </a:pPr>
            <a:r>
              <a:rPr lang="zh-CN" altLang="en-US"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她抱着自己钉在地板上，看他睡觉。他一打呼，她可以看⻅他的鼻孔吹出粉红色的泡泡，满房满室疯⻓出七彩的水草。思琪心想，我心爱的男人打呼噜好美，这是秘密，我不会告诉他的。</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par>
                                <p:cTn id="15" presetID="42"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wipe(down)">
                                      <p:cBhvr>
                                        <p:cTn id="2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54728" y="3429001"/>
            <a:ext cx="4194175" cy="3020660"/>
            <a:chOff x="10645" y="4277"/>
            <a:chExt cx="7400" cy="3336"/>
          </a:xfrm>
        </p:grpSpPr>
        <p:cxnSp>
          <p:nvCxnSpPr>
            <p:cNvPr id="14" name="直接连接符 13"/>
            <p:cNvCxnSpPr/>
            <p:nvPr/>
          </p:nvCxnSpPr>
          <p:spPr>
            <a:xfrm>
              <a:off x="10645" y="4277"/>
              <a:ext cx="7401" cy="0"/>
            </a:xfrm>
            <a:prstGeom prst="line">
              <a:avLst/>
            </a:prstGeom>
            <a:ln>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cxnSp>
          <p:nvCxnSpPr>
            <p:cNvPr id="43" name="直接连接符 42"/>
            <p:cNvCxnSpPr/>
            <p:nvPr/>
          </p:nvCxnSpPr>
          <p:spPr>
            <a:xfrm>
              <a:off x="10645" y="7613"/>
              <a:ext cx="7401" cy="0"/>
            </a:xfrm>
            <a:prstGeom prst="line">
              <a:avLst/>
            </a:prstGeom>
            <a:ln>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grpSp>
      <p:sp>
        <p:nvSpPr>
          <p:cNvPr id="45" name="文本框 44"/>
          <p:cNvSpPr txBox="1"/>
          <p:nvPr/>
        </p:nvSpPr>
        <p:spPr>
          <a:xfrm>
            <a:off x="507705" y="1625832"/>
            <a:ext cx="4510499" cy="4664995"/>
          </a:xfrm>
          <a:prstGeom prst="rect">
            <a:avLst/>
          </a:prstGeom>
          <a:noFill/>
        </p:spPr>
        <p:txBody>
          <a:bodyPr wrap="square" rtlCol="0">
            <a:spAutoFit/>
          </a:bodyPr>
          <a:lstStyle/>
          <a:p>
            <a:pPr indent="0" hangingPunct="0">
              <a:lnSpc>
                <a:spcPct val="150000"/>
              </a:lnSpc>
              <a:buFont typeface="Arial" panose="020B0604020202020204" pitchFamily="34" charset="0"/>
              <a:buNone/>
            </a:pP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      </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那次李国华把头枕在手上假寐的时候说了</a:t>
            </a: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看过你穿制服的样子我回去就想过了。</a:t>
            </a: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p>
          <a:p>
            <a:pPr indent="0" hangingPunct="0">
              <a:lnSpc>
                <a:spcPct val="150000"/>
              </a:lnSpc>
              <a:buFont typeface="Arial" panose="020B0604020202020204" pitchFamily="34" charset="0"/>
              <a:buNone/>
            </a:pP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     </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思琪半恶心半开心地说</a:t>
            </a: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想入非非。”</a:t>
            </a:r>
            <a:endPar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endParaRPr>
          </a:p>
          <a:p>
            <a:pPr indent="0" hangingPunct="0">
              <a:lnSpc>
                <a:spcPct val="150000"/>
              </a:lnSpc>
              <a:buFont typeface="Arial" panose="020B0604020202020204" pitchFamily="34" charset="0"/>
              <a:buNone/>
            </a:pP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      </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他又开始上课</a:t>
            </a: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佛学里的非非想之天知道吗</a:t>
            </a: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p>
          <a:p>
            <a:pPr indent="0" hangingPunct="0">
              <a:lnSpc>
                <a:spcPct val="150000"/>
              </a:lnSpc>
              <a:buFont typeface="Arial" panose="020B0604020202020204" pitchFamily="34" charset="0"/>
              <a:buNone/>
            </a:pP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       </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异常肯定的口气</a:t>
            </a: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知道。</a:t>
            </a: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他笑了</a:t>
            </a: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叫我别再上课的意思</a:t>
            </a: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对。</a:t>
            </a:r>
            <a:r>
              <a:rPr lang="en-US" altLang="zh-CN"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20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思琪很快乐</a:t>
            </a:r>
            <a:endParaRPr lang="zh-CN" altLang="en-US" sz="2000" dirty="0">
              <a:solidFill>
                <a:schemeClr val="bg1">
                  <a:lumMod val="50000"/>
                </a:schemeClr>
              </a:solidFill>
              <a:latin typeface="华文仿宋" panose="02010600040101010101" pitchFamily="2" charset="-122"/>
              <a:ea typeface="华文仿宋" panose="02010600040101010101" pitchFamily="2" charset="-122"/>
              <a:cs typeface="+mn-ea"/>
              <a:sym typeface="+mn-lt"/>
            </a:endParaRPr>
          </a:p>
        </p:txBody>
      </p:sp>
      <p:sp>
        <p:nvSpPr>
          <p:cNvPr id="54" name="文本框 53"/>
          <p:cNvSpPr txBox="1"/>
          <p:nvPr/>
        </p:nvSpPr>
        <p:spPr>
          <a:xfrm>
            <a:off x="6005541" y="1129562"/>
            <a:ext cx="4510499" cy="1993238"/>
          </a:xfrm>
          <a:prstGeom prst="rect">
            <a:avLst/>
          </a:prstGeom>
          <a:noFill/>
        </p:spPr>
        <p:txBody>
          <a:bodyPr wrap="square" rtlCol="0">
            <a:spAutoFit/>
          </a:bodyPr>
          <a:lstStyle/>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“都是你的错，你太美了。”</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 “你是曹衣带水，我是吴带当风”</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r>
              <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 </a:t>
            </a: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“温良恭俭让”</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 “我在爱情，是怀才不遇”</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 “我只爱你，我是睡美人，被你吻醒。”</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endPar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p:txBody>
      </p:sp>
      <p:sp>
        <p:nvSpPr>
          <p:cNvPr id="56" name="文本框 55"/>
          <p:cNvSpPr txBox="1"/>
          <p:nvPr/>
        </p:nvSpPr>
        <p:spPr>
          <a:xfrm>
            <a:off x="6049749" y="3409976"/>
            <a:ext cx="4510499" cy="2962734"/>
          </a:xfrm>
          <a:prstGeom prst="rect">
            <a:avLst/>
          </a:prstGeom>
          <a:noFill/>
        </p:spPr>
        <p:txBody>
          <a:bodyPr wrap="square" rtlCol="0">
            <a:spAutoFit/>
          </a:bodyPr>
          <a:lstStyle/>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“不只是他戳破我的童年，我也可以戳破自己的童年。不只是他要，我也可以要。</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如果我先把自己丢弃了，那他就不能再丢弃一次。什么是真的？什么又是假的？说不定真与假不是相对，说不定世界上存在绝对的假。</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她被捅破、被插入、被刺杀。但老师说爱她，如果她也爱老师，那就是爱。做爱。美美地做一场永夜的爱。她记得她有另一种未来，但是此刻的她是从前的她的赝品。没有本来真品的一个赝品。”</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p:txBody>
      </p:sp>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2" name="组合 51"/>
          <p:cNvGrpSpPr/>
          <p:nvPr/>
        </p:nvGrpSpPr>
        <p:grpSpPr>
          <a:xfrm>
            <a:off x="998731" y="861487"/>
            <a:ext cx="706119" cy="533399"/>
            <a:chOff x="7308952" y="2764448"/>
            <a:chExt cx="706119" cy="533399"/>
          </a:xfrm>
          <a:solidFill>
            <a:schemeClr val="accent4"/>
          </a:solidFill>
        </p:grpSpPr>
        <p:sp>
          <p:nvSpPr>
            <p:cNvPr id="57" name="椭圆 56"/>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7" name="文本框 86"/>
          <p:cNvSpPr txBox="1"/>
          <p:nvPr/>
        </p:nvSpPr>
        <p:spPr>
          <a:xfrm>
            <a:off x="894371" y="303548"/>
            <a:ext cx="2698175" cy="662554"/>
          </a:xfrm>
          <a:prstGeom prst="rect">
            <a:avLst/>
          </a:prstGeom>
          <a:noFill/>
        </p:spPr>
        <p:txBody>
          <a:bodyPr wrap="none" rtlCol="0">
            <a:spAutoFit/>
          </a:bodyPr>
          <a:lstStyle/>
          <a:p>
            <a:pPr indent="0" hangingPunct="0">
              <a:lnSpc>
                <a:spcPct val="150000"/>
              </a:lnSpc>
              <a:buFont typeface="Arial" panose="020B0604020202020204" pitchFamily="34" charset="0"/>
              <a:buNone/>
            </a:pPr>
            <a:r>
              <a:rPr lang="zh-CN" altLang="en-US" sz="2800" dirty="0">
                <a:solidFill>
                  <a:srgbClr val="5A6783"/>
                </a:solidFill>
                <a:latin typeface="字魂95号-手刻宋-Regular" panose="00000500000000000000" charset="-122"/>
                <a:ea typeface="字魂95号-手刻宋-Regular" panose="00000500000000000000" charset="-122"/>
                <a:sym typeface="+mn-lt"/>
              </a:rPr>
              <a:t>“思琪很快乐”</a:t>
            </a:r>
            <a:endParaRPr lang="zh-CN" altLang="en-US" sz="2800" dirty="0">
              <a:solidFill>
                <a:srgbClr val="5A6783"/>
              </a:solidFill>
              <a:latin typeface="字魂95号-手刻宋-Regular" panose="00000500000000000000" charset="-122"/>
              <a:ea typeface="字魂95号-手刻宋-Regular" panose="00000500000000000000" charset="-122"/>
            </a:endParaRPr>
          </a:p>
        </p:txBody>
      </p:sp>
      <p:grpSp>
        <p:nvGrpSpPr>
          <p:cNvPr id="3" name="组合 2">
            <a:extLst>
              <a:ext uri="{FF2B5EF4-FFF2-40B4-BE49-F238E27FC236}">
                <a16:creationId xmlns:a16="http://schemas.microsoft.com/office/drawing/2014/main" id="{DC219919-AC0D-E213-230D-D311CF351B4C}"/>
              </a:ext>
            </a:extLst>
          </p:cNvPr>
          <p:cNvGrpSpPr/>
          <p:nvPr/>
        </p:nvGrpSpPr>
        <p:grpSpPr>
          <a:xfrm>
            <a:off x="6163420" y="983407"/>
            <a:ext cx="4194175" cy="2059689"/>
            <a:chOff x="10645" y="4277"/>
            <a:chExt cx="7400" cy="3336"/>
          </a:xfrm>
        </p:grpSpPr>
        <p:cxnSp>
          <p:nvCxnSpPr>
            <p:cNvPr id="9" name="直接连接符 8">
              <a:extLst>
                <a:ext uri="{FF2B5EF4-FFF2-40B4-BE49-F238E27FC236}">
                  <a16:creationId xmlns:a16="http://schemas.microsoft.com/office/drawing/2014/main" id="{44433033-E205-EB42-7865-BB92FA880501}"/>
                </a:ext>
              </a:extLst>
            </p:cNvPr>
            <p:cNvCxnSpPr/>
            <p:nvPr/>
          </p:nvCxnSpPr>
          <p:spPr>
            <a:xfrm>
              <a:off x="10645" y="4277"/>
              <a:ext cx="7401" cy="0"/>
            </a:xfrm>
            <a:prstGeom prst="line">
              <a:avLst/>
            </a:prstGeom>
            <a:ln>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cxnSp>
          <p:nvCxnSpPr>
            <p:cNvPr id="10" name="直接连接符 9">
              <a:extLst>
                <a:ext uri="{FF2B5EF4-FFF2-40B4-BE49-F238E27FC236}">
                  <a16:creationId xmlns:a16="http://schemas.microsoft.com/office/drawing/2014/main" id="{EF080B0B-22F1-C787-5810-54F7F9DEBA21}"/>
                </a:ext>
              </a:extLst>
            </p:cNvPr>
            <p:cNvCxnSpPr/>
            <p:nvPr/>
          </p:nvCxnSpPr>
          <p:spPr>
            <a:xfrm>
              <a:off x="10645" y="7613"/>
              <a:ext cx="7401" cy="0"/>
            </a:xfrm>
            <a:prstGeom prst="line">
              <a:avLst/>
            </a:prstGeom>
            <a:ln>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grpSp>
    </p:spTree>
    <p:custDataLst>
      <p:tags r:id="rId1"/>
    </p:custDataLst>
    <p:extLst>
      <p:ext uri="{BB962C8B-B14F-4D97-AF65-F5344CB8AC3E}">
        <p14:creationId xmlns:p14="http://schemas.microsoft.com/office/powerpoint/2010/main" val="47224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42"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anim calcmode="lin" valueType="num">
                                      <p:cBhvr>
                                        <p:cTn id="22" dur="1000" fill="hold"/>
                                        <p:tgtEl>
                                          <p:spTgt spid="52"/>
                                        </p:tgtEl>
                                        <p:attrNameLst>
                                          <p:attrName>ppt_x</p:attrName>
                                        </p:attrNameLst>
                                      </p:cBhvr>
                                      <p:tavLst>
                                        <p:tav tm="0">
                                          <p:val>
                                            <p:strVal val="#ppt_x"/>
                                          </p:val>
                                        </p:tav>
                                        <p:tav tm="100000">
                                          <p:val>
                                            <p:strVal val="#ppt_x"/>
                                          </p:val>
                                        </p:tav>
                                      </p:tavLst>
                                    </p:anim>
                                    <p:anim calcmode="lin" valueType="num">
                                      <p:cBhvr>
                                        <p:cTn id="23" dur="1000" fill="hold"/>
                                        <p:tgtEl>
                                          <p:spTgt spid="52"/>
                                        </p:tgtEl>
                                        <p:attrNameLst>
                                          <p:attrName>ppt_y</p:attrName>
                                        </p:attrNameLst>
                                      </p:cBhvr>
                                      <p:tavLst>
                                        <p:tav tm="0">
                                          <p:val>
                                            <p:strVal val="#ppt_y+.1"/>
                                          </p:val>
                                        </p:tav>
                                        <p:tav tm="100000">
                                          <p:val>
                                            <p:strVal val="#ppt_y"/>
                                          </p:val>
                                        </p:tav>
                                      </p:tavLst>
                                    </p:anim>
                                  </p:childTnLst>
                                </p:cTn>
                              </p:par>
                              <p:par>
                                <p:cTn id="24" presetID="22" presetClass="entr" presetSubtype="4"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wipe(down)">
                                      <p:cBhvr>
                                        <p:cTn id="2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56" grpId="0"/>
      <p:bldP spid="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6096000" y="1128186"/>
            <a:ext cx="4558457" cy="5036635"/>
          </a:xfrm>
          <a:prstGeom prst="rect">
            <a:avLst/>
          </a:prstGeom>
          <a:noFill/>
        </p:spPr>
        <p:txBody>
          <a:bodyPr wrap="square" rtlCol="0">
            <a:spAutoFit/>
          </a:bodyPr>
          <a:lstStyle/>
          <a:p>
            <a:pPr indent="0" hangingPunct="0">
              <a:lnSpc>
                <a:spcPct val="150000"/>
              </a:lnSpc>
              <a:buFont typeface="Arial" panose="020B0604020202020204" pitchFamily="34" charset="0"/>
              <a:buNone/>
            </a:pPr>
            <a:r>
              <a:rPr lang="zh-CN" altLang="en-US" b="1" dirty="0">
                <a:solidFill>
                  <a:schemeClr val="tx1">
                    <a:lumMod val="50000"/>
                    <a:lumOff val="50000"/>
                  </a:schemeClr>
                </a:solidFill>
                <a:latin typeface="华文仿宋" panose="02010600040101010101" pitchFamily="2" charset="-122"/>
                <a:ea typeface="字魂95号-手刻宋-Regular" panose="00000500000000000000"/>
                <a:cs typeface="+mn-ea"/>
                <a:sym typeface="+mn-lt"/>
              </a:rPr>
              <a:t>   亵渎与背叛</a:t>
            </a:r>
            <a:endParaRPr lang="en-US" altLang="zh-CN" b="1" dirty="0">
              <a:solidFill>
                <a:schemeClr val="tx1">
                  <a:lumMod val="50000"/>
                  <a:lumOff val="50000"/>
                </a:schemeClr>
              </a:solidFill>
              <a:latin typeface="华文仿宋" panose="02010600040101010101" pitchFamily="2" charset="-122"/>
              <a:ea typeface="字魂95号-手刻宋-Regular" panose="00000500000000000000"/>
              <a:cs typeface="+mn-ea"/>
              <a:sym typeface="+mn-lt"/>
            </a:endParaRPr>
          </a:p>
          <a:p>
            <a:pPr indent="0" hangingPunct="0">
              <a:lnSpc>
                <a:spcPct val="150000"/>
              </a:lnSpc>
              <a:buFont typeface="Arial" panose="020B0604020202020204" pitchFamily="34" charset="0"/>
              <a:buNone/>
            </a:pPr>
            <a:r>
              <a:rPr lang="zh-CN" altLang="en-US" dirty="0">
                <a:solidFill>
                  <a:schemeClr val="tx1">
                    <a:lumMod val="50000"/>
                    <a:lumOff val="50000"/>
                  </a:schemeClr>
                </a:solidFill>
                <a:latin typeface="华文仿宋" panose="02010600040101010101" pitchFamily="2" charset="-122"/>
                <a:ea typeface="字魂95号-手刻宋-Regular" panose="00000500000000000000"/>
                <a:cs typeface="+mn-ea"/>
                <a:sym typeface="+mn-lt"/>
              </a:rPr>
              <a:t>    这是我们提出的第二个关键词，其实你将李国华的许多情话单独拿出来看，是极美的，美到会让人觉得恶心，恶心的是为什么这么轻浮地出自这样一个彻底的人渣口中， </a:t>
            </a:r>
          </a:p>
          <a:p>
            <a:pPr indent="0" hangingPunct="0">
              <a:lnSpc>
                <a:spcPct val="150000"/>
              </a:lnSpc>
              <a:buFont typeface="Arial" panose="020B0604020202020204" pitchFamily="34" charset="0"/>
              <a:buNone/>
            </a:pPr>
            <a:r>
              <a:rPr lang="zh-CN" altLang="en-US" dirty="0">
                <a:solidFill>
                  <a:schemeClr val="tx1">
                    <a:lumMod val="50000"/>
                    <a:lumOff val="50000"/>
                  </a:schemeClr>
                </a:solidFill>
                <a:latin typeface="华文仿宋" panose="02010600040101010101" pitchFamily="2" charset="-122"/>
                <a:ea typeface="字魂95号-手刻宋-Regular" panose="00000500000000000000"/>
                <a:cs typeface="+mn-ea"/>
                <a:sym typeface="+mn-lt"/>
              </a:rPr>
              <a:t>     思琪作为一个极度迷信文字的人，她感到快乐，而这样的快乐最后走向了毁灭，她抛弃那些纠结，她相信那些嘴里说出的爱，“但老师说爱她，如果她也爱老师，那就是爱。做爱。美美地做一场永夜的爱。“我一直认为，这是李国华对于房思琪真正的毁灭。</a:t>
            </a:r>
          </a:p>
        </p:txBody>
      </p:sp>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2" name="组合 51"/>
          <p:cNvGrpSpPr/>
          <p:nvPr/>
        </p:nvGrpSpPr>
        <p:grpSpPr>
          <a:xfrm>
            <a:off x="998731" y="861487"/>
            <a:ext cx="706119" cy="533399"/>
            <a:chOff x="7308952" y="2764448"/>
            <a:chExt cx="706119" cy="533399"/>
          </a:xfrm>
          <a:solidFill>
            <a:schemeClr val="accent4"/>
          </a:solidFill>
        </p:grpSpPr>
        <p:sp>
          <p:nvSpPr>
            <p:cNvPr id="57" name="椭圆 56"/>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7" name="文本框 86"/>
          <p:cNvSpPr txBox="1"/>
          <p:nvPr/>
        </p:nvSpPr>
        <p:spPr>
          <a:xfrm>
            <a:off x="894371" y="303548"/>
            <a:ext cx="2698175" cy="662554"/>
          </a:xfrm>
          <a:prstGeom prst="rect">
            <a:avLst/>
          </a:prstGeom>
          <a:noFill/>
        </p:spPr>
        <p:txBody>
          <a:bodyPr wrap="none" rtlCol="0">
            <a:spAutoFit/>
          </a:bodyPr>
          <a:lstStyle/>
          <a:p>
            <a:pPr indent="0" hangingPunct="0">
              <a:lnSpc>
                <a:spcPct val="150000"/>
              </a:lnSpc>
              <a:buFont typeface="Arial" panose="020B0604020202020204" pitchFamily="34" charset="0"/>
              <a:buNone/>
            </a:pPr>
            <a:r>
              <a:rPr lang="zh-CN" altLang="en-US" sz="2800" dirty="0">
                <a:solidFill>
                  <a:srgbClr val="5A6783"/>
                </a:solidFill>
                <a:latin typeface="字魂95号-手刻宋-Regular" panose="00000500000000000000" charset="-122"/>
                <a:ea typeface="字魂95号-手刻宋-Regular" panose="00000500000000000000" charset="-122"/>
                <a:sym typeface="+mn-lt"/>
              </a:rPr>
              <a:t>“思琪很快乐”</a:t>
            </a:r>
            <a:endParaRPr lang="zh-CN" altLang="en-US" sz="2800" dirty="0">
              <a:solidFill>
                <a:srgbClr val="5A6783"/>
              </a:solidFill>
              <a:latin typeface="字魂95号-手刻宋-Regular" panose="00000500000000000000" charset="-122"/>
              <a:ea typeface="字魂95号-手刻宋-Regular" panose="00000500000000000000" charset="-122"/>
            </a:endParaRPr>
          </a:p>
        </p:txBody>
      </p:sp>
      <p:pic>
        <p:nvPicPr>
          <p:cNvPr id="1028" name="Picture 4" descr="失乐园-房思琪的初恋乐园 - 知乎">
            <a:extLst>
              <a:ext uri="{FF2B5EF4-FFF2-40B4-BE49-F238E27FC236}">
                <a16:creationId xmlns:a16="http://schemas.microsoft.com/office/drawing/2014/main" id="{0F5E1379-6C67-65FC-0D76-9098034BC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124" y="1947267"/>
            <a:ext cx="5716583" cy="404924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0134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1000"/>
                                        <p:tgtEl>
                                          <p:spTgt spid="52"/>
                                        </p:tgtEl>
                                      </p:cBhvr>
                                    </p:animEffect>
                                    <p:anim calcmode="lin" valueType="num">
                                      <p:cBhvr>
                                        <p:cTn id="14" dur="1000" fill="hold"/>
                                        <p:tgtEl>
                                          <p:spTgt spid="52"/>
                                        </p:tgtEl>
                                        <p:attrNameLst>
                                          <p:attrName>ppt_x</p:attrName>
                                        </p:attrNameLst>
                                      </p:cBhvr>
                                      <p:tavLst>
                                        <p:tav tm="0">
                                          <p:val>
                                            <p:strVal val="#ppt_x"/>
                                          </p:val>
                                        </p:tav>
                                        <p:tav tm="100000">
                                          <p:val>
                                            <p:strVal val="#ppt_x"/>
                                          </p:val>
                                        </p:tav>
                                      </p:tavLst>
                                    </p:anim>
                                    <p:anim calcmode="lin" valueType="num">
                                      <p:cBhvr>
                                        <p:cTn id="15" dur="1000" fill="hold"/>
                                        <p:tgtEl>
                                          <p:spTgt spid="52"/>
                                        </p:tgtEl>
                                        <p:attrNameLst>
                                          <p:attrName>ppt_y</p:attrName>
                                        </p:attrNameLst>
                                      </p:cBhvr>
                                      <p:tavLst>
                                        <p:tav tm="0">
                                          <p:val>
                                            <p:strVal val="#ppt_y+.1"/>
                                          </p:val>
                                        </p:tav>
                                        <p:tav tm="100000">
                                          <p:val>
                                            <p:strVal val="#ppt_y"/>
                                          </p:val>
                                        </p:tav>
                                      </p:tavLst>
                                    </p:anim>
                                  </p:childTnLst>
                                </p:cTn>
                              </p:par>
                              <p:par>
                                <p:cTn id="16" presetID="22" presetClass="entr" presetSubtype="4" fill="hold" grpId="0"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wipe(down)">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05300" y="3472034"/>
            <a:ext cx="4194175" cy="1461081"/>
            <a:chOff x="10645" y="4277"/>
            <a:chExt cx="7400" cy="3336"/>
          </a:xfrm>
        </p:grpSpPr>
        <p:cxnSp>
          <p:nvCxnSpPr>
            <p:cNvPr id="14" name="直接连接符 13"/>
            <p:cNvCxnSpPr/>
            <p:nvPr/>
          </p:nvCxnSpPr>
          <p:spPr>
            <a:xfrm>
              <a:off x="10645" y="4277"/>
              <a:ext cx="7401" cy="0"/>
            </a:xfrm>
            <a:prstGeom prst="line">
              <a:avLst/>
            </a:prstGeom>
            <a:ln>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cxnSp>
          <p:nvCxnSpPr>
            <p:cNvPr id="43" name="直接连接符 42"/>
            <p:cNvCxnSpPr/>
            <p:nvPr/>
          </p:nvCxnSpPr>
          <p:spPr>
            <a:xfrm>
              <a:off x="10645" y="7613"/>
              <a:ext cx="7401" cy="0"/>
            </a:xfrm>
            <a:prstGeom prst="line">
              <a:avLst/>
            </a:prstGeom>
            <a:ln>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grpSp>
      <p:sp>
        <p:nvSpPr>
          <p:cNvPr id="45" name="文本框 44"/>
          <p:cNvSpPr txBox="1"/>
          <p:nvPr/>
        </p:nvSpPr>
        <p:spPr>
          <a:xfrm>
            <a:off x="507705" y="1625832"/>
            <a:ext cx="5188100" cy="4909036"/>
          </a:xfrm>
          <a:prstGeom prst="rect">
            <a:avLst/>
          </a:prstGeom>
          <a:noFill/>
        </p:spPr>
        <p:txBody>
          <a:bodyPr wrap="square" rtlCol="0">
            <a:spAutoFit/>
          </a:bodyPr>
          <a:lstStyle/>
          <a:p>
            <a:pPr indent="0" hangingPunct="0">
              <a:lnSpc>
                <a:spcPct val="150000"/>
              </a:lnSpc>
              <a:buFont typeface="Arial" panose="020B0604020202020204" pitchFamily="34" charset="0"/>
              <a:buNone/>
            </a:pP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她问他平时会不会拜拜，他说会。她用嘴馋的口吻问</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为什么今天不呢</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他说心态不适合</a:t>
            </a:r>
          </a:p>
          <a:p>
            <a:pPr indent="0" hangingPunct="0">
              <a:lnSpc>
                <a:spcPct val="150000"/>
              </a:lnSpc>
              <a:buFont typeface="Arial" panose="020B0604020202020204" pitchFamily="34" charset="0"/>
              <a:buNone/>
            </a:pP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她开口了</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老师，你爱师母吗</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他用手在空气中画一道线，说</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我不想谈这个，这是既定的事实。”她露出紧紧压着出血伤口的表情，再问了一次</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老师，你，爱师母吗</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他拉了拉筋，非常大方地说了</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从很年轻的时候，很年轻，十八九岁的时候，她就对我很好，好到后来每个人都指着我的鼻子说你要负责，我就负责，负责娶她。</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停顿一下又继续说，“可是人是犯贱的动物，爱就是爱，不爱就是不爱，像今天有人拿枪指着我我还是喜欢你。”</a:t>
            </a:r>
            <a:endPar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endParaRPr>
          </a:p>
          <a:p>
            <a:pPr indent="0" hangingPunct="0">
              <a:lnSpc>
                <a:spcPct val="150000"/>
              </a:lnSpc>
              <a:buFont typeface="Arial" panose="020B0604020202020204" pitchFamily="34" charset="0"/>
              <a:buNone/>
            </a:pP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她说</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所以没有别的女生。老师你的情话闲置了三十年还这样。不可思议。</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思琪幽深的口气让李国华恨不能往里头扔个小石子。他一面回答</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我是睡美人，是你吻醒它们的。”</a:t>
            </a:r>
            <a:endPar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endParaRPr>
          </a:p>
          <a:p>
            <a:pPr indent="0" hangingPunct="0">
              <a:lnSpc>
                <a:spcPct val="150000"/>
              </a:lnSpc>
              <a:buFont typeface="Arial" panose="020B0604020202020204" pitchFamily="34" charset="0"/>
              <a:buNone/>
            </a:pP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一面心里想</a:t>
            </a:r>
            <a:r>
              <a:rPr lang="en-US" altLang="zh-CN"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a:t>
            </a:r>
            <a:r>
              <a:rPr lang="zh-CN" altLang="en-US" sz="1400" dirty="0">
                <a:solidFill>
                  <a:schemeClr val="tx1">
                    <a:lumMod val="50000"/>
                    <a:lumOff val="50000"/>
                  </a:schemeClr>
                </a:solidFill>
                <a:latin typeface="华文仿宋" panose="02010600040101010101" pitchFamily="2" charset="-122"/>
                <a:ea typeface="华文仿宋" panose="02010600040101010101" pitchFamily="2" charset="-122"/>
                <a:cs typeface="+mn-ea"/>
                <a:sym typeface="+mn-lt"/>
              </a:rPr>
              <a:t>我就知道不能同时两个人在台北，要赶快把郭晓奇处理掉。</a:t>
            </a:r>
          </a:p>
        </p:txBody>
      </p:sp>
      <p:sp>
        <p:nvSpPr>
          <p:cNvPr id="54" name="文本框 53"/>
          <p:cNvSpPr txBox="1"/>
          <p:nvPr/>
        </p:nvSpPr>
        <p:spPr>
          <a:xfrm>
            <a:off x="6096000" y="1654897"/>
            <a:ext cx="4510499" cy="1346907"/>
          </a:xfrm>
          <a:prstGeom prst="rect">
            <a:avLst/>
          </a:prstGeom>
          <a:noFill/>
        </p:spPr>
        <p:txBody>
          <a:bodyPr wrap="square" rtlCol="0">
            <a:spAutoFit/>
          </a:bodyPr>
          <a:lstStyle/>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“心态不合适“</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  少女的联想，少女的试探</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“爱”</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“师母”</a:t>
            </a:r>
          </a:p>
        </p:txBody>
      </p:sp>
      <p:sp>
        <p:nvSpPr>
          <p:cNvPr id="56" name="文本框 55"/>
          <p:cNvSpPr txBox="1"/>
          <p:nvPr/>
        </p:nvSpPr>
        <p:spPr>
          <a:xfrm>
            <a:off x="6096000" y="3768667"/>
            <a:ext cx="4510499" cy="700576"/>
          </a:xfrm>
          <a:prstGeom prst="rect">
            <a:avLst/>
          </a:prstGeom>
          <a:noFill/>
        </p:spPr>
        <p:txBody>
          <a:bodyPr wrap="square" rtlCol="0">
            <a:spAutoFit/>
          </a:bodyPr>
          <a:lstStyle/>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“露出隐隐压着出血伤口的表情”</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r>
              <a:rPr lang="zh-CN" altLang="en-US"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“非常大方”</a:t>
            </a:r>
            <a:endParaRPr lang="en-US" altLang="zh-CN" sz="14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p:txBody>
      </p:sp>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2" name="组合 51"/>
          <p:cNvGrpSpPr/>
          <p:nvPr/>
        </p:nvGrpSpPr>
        <p:grpSpPr>
          <a:xfrm>
            <a:off x="998731" y="861487"/>
            <a:ext cx="706119" cy="533399"/>
            <a:chOff x="7308952" y="2764448"/>
            <a:chExt cx="706119" cy="533399"/>
          </a:xfrm>
          <a:solidFill>
            <a:schemeClr val="accent4"/>
          </a:solidFill>
        </p:grpSpPr>
        <p:sp>
          <p:nvSpPr>
            <p:cNvPr id="57" name="椭圆 56"/>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7" name="文本框 86"/>
          <p:cNvSpPr txBox="1"/>
          <p:nvPr/>
        </p:nvSpPr>
        <p:spPr>
          <a:xfrm>
            <a:off x="993864" y="276711"/>
            <a:ext cx="3775393" cy="1169551"/>
          </a:xfrm>
          <a:prstGeom prst="rect">
            <a:avLst/>
          </a:prstGeom>
          <a:noFill/>
        </p:spPr>
        <p:txBody>
          <a:bodyPr wrap="none" rtlCol="0">
            <a:spAutoFit/>
          </a:bodyPr>
          <a:lstStyle/>
          <a:p>
            <a:pPr indent="0" hangingPunct="0">
              <a:lnSpc>
                <a:spcPct val="150000"/>
              </a:lnSpc>
              <a:buFont typeface="Arial" panose="020B0604020202020204" pitchFamily="34" charset="0"/>
              <a:buNone/>
            </a:pPr>
            <a:r>
              <a:rPr lang="zh-CN" altLang="en-US" sz="2800" dirty="0">
                <a:solidFill>
                  <a:srgbClr val="5A6783"/>
                </a:solidFill>
                <a:latin typeface="字魂95号-手刻宋-Regular" panose="00000500000000000000" charset="-122"/>
                <a:ea typeface="字魂95号-手刻宋-Regular" panose="00000500000000000000" charset="-122"/>
                <a:sym typeface="+mn-lt"/>
              </a:rPr>
              <a:t>“老师，你爱师母吗”</a:t>
            </a:r>
          </a:p>
          <a:p>
            <a:endParaRPr lang="zh-CN" altLang="en-US" sz="2800" dirty="0">
              <a:solidFill>
                <a:srgbClr val="5A6783"/>
              </a:solidFill>
              <a:latin typeface="字魂95号-手刻宋-Regular" panose="00000500000000000000" charset="-122"/>
              <a:ea typeface="字魂95号-手刻宋-Regular" panose="00000500000000000000" charset="-122"/>
            </a:endParaRPr>
          </a:p>
        </p:txBody>
      </p:sp>
      <p:grpSp>
        <p:nvGrpSpPr>
          <p:cNvPr id="3" name="组合 2">
            <a:extLst>
              <a:ext uri="{FF2B5EF4-FFF2-40B4-BE49-F238E27FC236}">
                <a16:creationId xmlns:a16="http://schemas.microsoft.com/office/drawing/2014/main" id="{DC219919-AC0D-E213-230D-D311CF351B4C}"/>
              </a:ext>
            </a:extLst>
          </p:cNvPr>
          <p:cNvGrpSpPr/>
          <p:nvPr/>
        </p:nvGrpSpPr>
        <p:grpSpPr>
          <a:xfrm>
            <a:off x="6254161" y="1625832"/>
            <a:ext cx="4194175" cy="1444306"/>
            <a:chOff x="10645" y="4277"/>
            <a:chExt cx="7400" cy="3336"/>
          </a:xfrm>
        </p:grpSpPr>
        <p:cxnSp>
          <p:nvCxnSpPr>
            <p:cNvPr id="9" name="直接连接符 8">
              <a:extLst>
                <a:ext uri="{FF2B5EF4-FFF2-40B4-BE49-F238E27FC236}">
                  <a16:creationId xmlns:a16="http://schemas.microsoft.com/office/drawing/2014/main" id="{44433033-E205-EB42-7865-BB92FA880501}"/>
                </a:ext>
              </a:extLst>
            </p:cNvPr>
            <p:cNvCxnSpPr/>
            <p:nvPr/>
          </p:nvCxnSpPr>
          <p:spPr>
            <a:xfrm>
              <a:off x="10645" y="4277"/>
              <a:ext cx="7401" cy="0"/>
            </a:xfrm>
            <a:prstGeom prst="line">
              <a:avLst/>
            </a:prstGeom>
            <a:ln>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cxnSp>
          <p:nvCxnSpPr>
            <p:cNvPr id="10" name="直接连接符 9">
              <a:extLst>
                <a:ext uri="{FF2B5EF4-FFF2-40B4-BE49-F238E27FC236}">
                  <a16:creationId xmlns:a16="http://schemas.microsoft.com/office/drawing/2014/main" id="{EF080B0B-22F1-C787-5810-54F7F9DEBA21}"/>
                </a:ext>
              </a:extLst>
            </p:cNvPr>
            <p:cNvCxnSpPr/>
            <p:nvPr/>
          </p:nvCxnSpPr>
          <p:spPr>
            <a:xfrm>
              <a:off x="10645" y="7613"/>
              <a:ext cx="7401" cy="0"/>
            </a:xfrm>
            <a:prstGeom prst="line">
              <a:avLst/>
            </a:prstGeom>
            <a:ln>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grpSp>
    </p:spTree>
    <p:custDataLst>
      <p:tags r:id="rId1"/>
    </p:custDataLst>
    <p:extLst>
      <p:ext uri="{BB962C8B-B14F-4D97-AF65-F5344CB8AC3E}">
        <p14:creationId xmlns:p14="http://schemas.microsoft.com/office/powerpoint/2010/main" val="423487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42"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anim calcmode="lin" valueType="num">
                                      <p:cBhvr>
                                        <p:cTn id="22" dur="1000" fill="hold"/>
                                        <p:tgtEl>
                                          <p:spTgt spid="52"/>
                                        </p:tgtEl>
                                        <p:attrNameLst>
                                          <p:attrName>ppt_x</p:attrName>
                                        </p:attrNameLst>
                                      </p:cBhvr>
                                      <p:tavLst>
                                        <p:tav tm="0">
                                          <p:val>
                                            <p:strVal val="#ppt_x"/>
                                          </p:val>
                                        </p:tav>
                                        <p:tav tm="100000">
                                          <p:val>
                                            <p:strVal val="#ppt_x"/>
                                          </p:val>
                                        </p:tav>
                                      </p:tavLst>
                                    </p:anim>
                                    <p:anim calcmode="lin" valueType="num">
                                      <p:cBhvr>
                                        <p:cTn id="23" dur="1000" fill="hold"/>
                                        <p:tgtEl>
                                          <p:spTgt spid="52"/>
                                        </p:tgtEl>
                                        <p:attrNameLst>
                                          <p:attrName>ppt_y</p:attrName>
                                        </p:attrNameLst>
                                      </p:cBhvr>
                                      <p:tavLst>
                                        <p:tav tm="0">
                                          <p:val>
                                            <p:strVal val="#ppt_y+.1"/>
                                          </p:val>
                                        </p:tav>
                                        <p:tav tm="100000">
                                          <p:val>
                                            <p:strVal val="#ppt_y"/>
                                          </p:val>
                                        </p:tav>
                                      </p:tavLst>
                                    </p:anim>
                                  </p:childTnLst>
                                </p:cTn>
                              </p:par>
                              <p:par>
                                <p:cTn id="24" presetID="22" presetClass="entr" presetSubtype="4"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wipe(down)">
                                      <p:cBhvr>
                                        <p:cTn id="2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56" grpId="0"/>
      <p:bldP spid="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文本框 259"/>
          <p:cNvSpPr txBox="1"/>
          <p:nvPr/>
        </p:nvSpPr>
        <p:spPr>
          <a:xfrm>
            <a:off x="6420432" y="2038331"/>
            <a:ext cx="6172393" cy="1754326"/>
          </a:xfrm>
          <a:prstGeom prst="rect">
            <a:avLst/>
          </a:prstGeom>
          <a:noFill/>
          <a:effectLst/>
        </p:spPr>
        <p:txBody>
          <a:bodyPr wrap="square" rtlCol="0">
            <a:spAutoFit/>
          </a:bodyPr>
          <a:lstStyle/>
          <a:p>
            <a:r>
              <a:rPr lang="zh-CN" altLang="en-US" sz="5400" spc="300" dirty="0">
                <a:solidFill>
                  <a:srgbClr val="5A6783"/>
                </a:solidFill>
                <a:latin typeface="字魂95号-手刻宋-Regular" panose="00000500000000000000" charset="-122"/>
                <a:ea typeface="字魂95号-手刻宋-Regular" panose="00000500000000000000" charset="-122"/>
              </a:rPr>
              <a:t>这本书，</a:t>
            </a:r>
            <a:endParaRPr lang="en-US" altLang="zh-CN" sz="5400" spc="300" dirty="0">
              <a:solidFill>
                <a:srgbClr val="5A6783"/>
              </a:solidFill>
              <a:latin typeface="字魂95号-手刻宋-Regular" panose="00000500000000000000" charset="-122"/>
              <a:ea typeface="字魂95号-手刻宋-Regular" panose="00000500000000000000" charset="-122"/>
            </a:endParaRPr>
          </a:p>
          <a:p>
            <a:r>
              <a:rPr lang="zh-CN" altLang="en-US" sz="5400" spc="300" dirty="0">
                <a:solidFill>
                  <a:srgbClr val="5A6783"/>
                </a:solidFill>
                <a:latin typeface="字魂95号-手刻宋-Regular" panose="00000500000000000000" charset="-122"/>
                <a:ea typeface="字魂95号-手刻宋-Regular" panose="00000500000000000000" charset="-122"/>
              </a:rPr>
              <a:t>在讲什么</a:t>
            </a:r>
            <a:r>
              <a:rPr lang="en-US" altLang="zh-CN" sz="5400" spc="300" dirty="0">
                <a:solidFill>
                  <a:srgbClr val="5A6783"/>
                </a:solidFill>
                <a:latin typeface="字魂95号-手刻宋-Regular" panose="00000500000000000000" charset="-122"/>
                <a:ea typeface="字魂95号-手刻宋-Regular" panose="00000500000000000000" charset="-122"/>
              </a:rPr>
              <a:t>?</a:t>
            </a:r>
            <a:endParaRPr lang="zh-CN" altLang="en-US" sz="5400" spc="300" dirty="0">
              <a:solidFill>
                <a:srgbClr val="5A6783"/>
              </a:solidFill>
              <a:latin typeface="字魂95号-手刻宋-Regular" panose="00000500000000000000" charset="-122"/>
              <a:ea typeface="字魂95号-手刻宋-Regular" panose="00000500000000000000" charset="-122"/>
            </a:endParaRPr>
          </a:p>
        </p:txBody>
      </p:sp>
      <p:grpSp>
        <p:nvGrpSpPr>
          <p:cNvPr id="4" name="组合 3"/>
          <p:cNvGrpSpPr/>
          <p:nvPr/>
        </p:nvGrpSpPr>
        <p:grpSpPr>
          <a:xfrm>
            <a:off x="11422663" y="721396"/>
            <a:ext cx="703297" cy="83244"/>
            <a:chOff x="1872263" y="6272678"/>
            <a:chExt cx="1115163" cy="131993"/>
          </a:xfrm>
          <a:solidFill>
            <a:srgbClr val="F15B67"/>
          </a:solidFill>
        </p:grpSpPr>
        <p:sp>
          <p:nvSpPr>
            <p:cNvPr id="47" name="平行四边形 4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8" name="平行四边形 4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9" name="平行四边形 48"/>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0" name="平行四边形 49"/>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2" name="平行四边形 51"/>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3" name="平行四边形 52"/>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257" name="矩形: 圆角 256"/>
          <p:cNvSpPr/>
          <p:nvPr/>
        </p:nvSpPr>
        <p:spPr>
          <a:xfrm flipH="1">
            <a:off x="10371685" y="5651678"/>
            <a:ext cx="740192" cy="92596"/>
          </a:xfrm>
          <a:prstGeom prst="roundRect">
            <a:avLst>
              <a:gd name="adj" fmla="val 50000"/>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03" y="1057311"/>
            <a:ext cx="703297" cy="83244"/>
            <a:chOff x="1872263" y="6272678"/>
            <a:chExt cx="1115163" cy="131993"/>
          </a:xfrm>
          <a:solidFill>
            <a:srgbClr val="F15B67"/>
          </a:solidFill>
        </p:grpSpPr>
        <p:sp>
          <p:nvSpPr>
            <p:cNvPr id="7" name="平行四边形 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 name="平行四边形 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3" name="平行四边形 12"/>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4" name="平行四边形 13"/>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32" name="文本框 31"/>
          <p:cNvSpPr txBox="1"/>
          <p:nvPr/>
        </p:nvSpPr>
        <p:spPr>
          <a:xfrm>
            <a:off x="2821635" y="1984470"/>
            <a:ext cx="2920196" cy="1862048"/>
          </a:xfrm>
          <a:prstGeom prst="rect">
            <a:avLst/>
          </a:prstGeom>
          <a:noFill/>
          <a:effectLst/>
        </p:spPr>
        <p:txBody>
          <a:bodyPr wrap="square" rtlCol="0">
            <a:spAutoFit/>
          </a:bodyPr>
          <a:lstStyle/>
          <a:p>
            <a:pPr algn="ctr"/>
            <a:r>
              <a:rPr lang="en-US" altLang="zh-CN" sz="11500" b="1" spc="300" dirty="0">
                <a:ln>
                  <a:noFill/>
                </a:ln>
                <a:solidFill>
                  <a:schemeClr val="accent4">
                    <a:lumMod val="100000"/>
                  </a:schemeClr>
                </a:solidFill>
                <a:effectLst/>
                <a:latin typeface="字魂95号-手刻宋-Regular" panose="00000500000000000000" charset="-122"/>
                <a:ea typeface="字魂95号-手刻宋-Regular" panose="00000500000000000000" charset="-122"/>
              </a:rPr>
              <a:t>01</a:t>
            </a:r>
            <a:endParaRPr lang="zh-CN" altLang="en-US" sz="11500" b="1" spc="300" dirty="0">
              <a:ln>
                <a:noFill/>
              </a:ln>
              <a:solidFill>
                <a:schemeClr val="accent4">
                  <a:lumMod val="100000"/>
                </a:schemeClr>
              </a:solidFill>
              <a:effectLst/>
              <a:latin typeface="字魂95号-手刻宋-Regular" panose="00000500000000000000" charset="-122"/>
              <a:ea typeface="字魂95号-手刻宋-Regular" panose="00000500000000000000" charset="-122"/>
            </a:endParaRPr>
          </a:p>
        </p:txBody>
      </p:sp>
      <p:sp>
        <p:nvSpPr>
          <p:cNvPr id="2" name="矩形 1"/>
          <p:cNvSpPr/>
          <p:nvPr/>
        </p:nvSpPr>
        <p:spPr>
          <a:xfrm>
            <a:off x="6023810" y="678010"/>
            <a:ext cx="45719" cy="52863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anim calcmode="lin" valueType="num">
                                      <p:cBhvr>
                                        <p:cTn id="8" dur="1000" fill="hold"/>
                                        <p:tgtEl>
                                          <p:spTgt spid="260"/>
                                        </p:tgtEl>
                                        <p:attrNameLst>
                                          <p:attrName>ppt_x</p:attrName>
                                        </p:attrNameLst>
                                      </p:cBhvr>
                                      <p:tavLst>
                                        <p:tav tm="0">
                                          <p:val>
                                            <p:strVal val="#ppt_x"/>
                                          </p:val>
                                        </p:tav>
                                        <p:tav tm="100000">
                                          <p:val>
                                            <p:strVal val="#ppt_x"/>
                                          </p:val>
                                        </p:tav>
                                      </p:tavLst>
                                    </p:anim>
                                    <p:anim calcmode="lin" valueType="num">
                                      <p:cBhvr>
                                        <p:cTn id="9" dur="1000" fill="hold"/>
                                        <p:tgtEl>
                                          <p:spTgt spid="260"/>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53" presetClass="entr" presetSubtype="16" fill="hold" grpId="0" nodeType="withEffect">
                                  <p:stCondLst>
                                    <p:cond delay="2400"/>
                                  </p:stCondLst>
                                  <p:childTnLst>
                                    <p:set>
                                      <p:cBhvr>
                                        <p:cTn id="14" dur="1" fill="hold">
                                          <p:stCondLst>
                                            <p:cond delay="0"/>
                                          </p:stCondLst>
                                        </p:cTn>
                                        <p:tgtEl>
                                          <p:spTgt spid="257"/>
                                        </p:tgtEl>
                                        <p:attrNameLst>
                                          <p:attrName>style.visibility</p:attrName>
                                        </p:attrNameLst>
                                      </p:cBhvr>
                                      <p:to>
                                        <p:strVal val="visible"/>
                                      </p:to>
                                    </p:set>
                                    <p:anim calcmode="lin" valueType="num">
                                      <p:cBhvr>
                                        <p:cTn id="15" dur="1500" fill="hold"/>
                                        <p:tgtEl>
                                          <p:spTgt spid="257"/>
                                        </p:tgtEl>
                                        <p:attrNameLst>
                                          <p:attrName>ppt_w</p:attrName>
                                        </p:attrNameLst>
                                      </p:cBhvr>
                                      <p:tavLst>
                                        <p:tav tm="0">
                                          <p:val>
                                            <p:fltVal val="0"/>
                                          </p:val>
                                        </p:tav>
                                        <p:tav tm="100000">
                                          <p:val>
                                            <p:strVal val="#ppt_w"/>
                                          </p:val>
                                        </p:tav>
                                      </p:tavLst>
                                    </p:anim>
                                    <p:anim calcmode="lin" valueType="num">
                                      <p:cBhvr>
                                        <p:cTn id="16" dur="1500" fill="hold"/>
                                        <p:tgtEl>
                                          <p:spTgt spid="257"/>
                                        </p:tgtEl>
                                        <p:attrNameLst>
                                          <p:attrName>ppt_h</p:attrName>
                                        </p:attrNameLst>
                                      </p:cBhvr>
                                      <p:tavLst>
                                        <p:tav tm="0">
                                          <p:val>
                                            <p:fltVal val="0"/>
                                          </p:val>
                                        </p:tav>
                                        <p:tav tm="100000">
                                          <p:val>
                                            <p:strVal val="#ppt_h"/>
                                          </p:val>
                                        </p:tav>
                                      </p:tavLst>
                                    </p:anim>
                                    <p:animEffect transition="in" filter="fade">
                                      <p:cBhvr>
                                        <p:cTn id="17" dur="1500"/>
                                        <p:tgtEl>
                                          <p:spTgt spid="257"/>
                                        </p:tgtEl>
                                      </p:cBhvr>
                                    </p:animEffect>
                                  </p:childTnLst>
                                </p:cTn>
                              </p:par>
                              <p:par>
                                <p:cTn id="18" presetID="2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bldLvl="0" animBg="1"/>
      <p:bldP spid="257" grpId="0" bldLvl="0" animBg="1"/>
      <p:bldP spid="32" grpId="0" bldLvl="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5515631" y="1006266"/>
            <a:ext cx="6505664" cy="5452134"/>
          </a:xfrm>
          <a:prstGeom prst="rect">
            <a:avLst/>
          </a:prstGeom>
          <a:noFill/>
        </p:spPr>
        <p:txBody>
          <a:bodyPr wrap="square" rtlCol="0">
            <a:spAutoFit/>
          </a:bodyPr>
          <a:lstStyle/>
          <a:p>
            <a:pPr indent="0" hangingPunct="0">
              <a:lnSpc>
                <a:spcPct val="150000"/>
              </a:lnSpc>
              <a:buFont typeface="Arial" panose="020B0604020202020204" pitchFamily="34" charset="0"/>
              <a:buNone/>
            </a:pPr>
            <a:r>
              <a:rPr lang="zh-CN" altLang="en-US" dirty="0">
                <a:solidFill>
                  <a:schemeClr val="tx1">
                    <a:lumMod val="50000"/>
                    <a:lumOff val="50000"/>
                  </a:schemeClr>
                </a:solidFill>
                <a:latin typeface="华文仿宋" panose="02010600040101010101" pitchFamily="2" charset="-122"/>
                <a:ea typeface="字魂95号-手刻宋-Regular" panose="00000500000000000000"/>
                <a:cs typeface="+mn-ea"/>
                <a:sym typeface="+mn-lt"/>
              </a:rPr>
              <a:t>      她问的是，老师你的爱的定义到底是什么，老师，师母到底在你心中是什么角色，以及没有问出口的，我呢</a:t>
            </a:r>
          </a:p>
          <a:p>
            <a:pPr indent="0" hangingPunct="0">
              <a:lnSpc>
                <a:spcPct val="150000"/>
              </a:lnSpc>
              <a:buFont typeface="Arial" panose="020B0604020202020204" pitchFamily="34" charset="0"/>
              <a:buNone/>
            </a:pPr>
            <a:r>
              <a:rPr lang="zh-CN" altLang="en-US" dirty="0">
                <a:solidFill>
                  <a:schemeClr val="tx1">
                    <a:lumMod val="50000"/>
                    <a:lumOff val="50000"/>
                  </a:schemeClr>
                </a:solidFill>
                <a:latin typeface="华文仿宋" panose="02010600040101010101" pitchFamily="2" charset="-122"/>
                <a:ea typeface="字魂95号-手刻宋-Regular" panose="00000500000000000000"/>
                <a:cs typeface="+mn-ea"/>
                <a:sym typeface="+mn-lt"/>
              </a:rPr>
              <a:t>     这是思琪的试探，她明白它们关系的不论，但她问不了别人，甚至无法直接问李国华，她尝试着用李国华的解释让自己心安，心安的投入这口井，这又是一种不平等，李国华塑造了房思琪的一切爱与性的观念，但房思琪对于李国华却无法看破看透，那些她作痛的不敢启齿的问题，李国华却十分大方，思琪在这段关系里太被动了，苟且：得过且过的苟且，成为了最简单的一个抉择了，更何况，她确实对他有爱情</a:t>
            </a:r>
          </a:p>
          <a:p>
            <a:pPr indent="0" hangingPunct="0">
              <a:lnSpc>
                <a:spcPct val="150000"/>
              </a:lnSpc>
              <a:buFont typeface="Arial" panose="020B0604020202020204" pitchFamily="34" charset="0"/>
              <a:buNone/>
            </a:pPr>
            <a:r>
              <a:rPr lang="zh-CN" altLang="en-US" dirty="0">
                <a:solidFill>
                  <a:schemeClr val="tx1">
                    <a:lumMod val="50000"/>
                    <a:lumOff val="50000"/>
                  </a:schemeClr>
                </a:solidFill>
                <a:latin typeface="华文仿宋" panose="02010600040101010101" pitchFamily="2" charset="-122"/>
                <a:ea typeface="字魂95号-手刻宋-Regular" panose="00000500000000000000"/>
                <a:cs typeface="+mn-ea"/>
                <a:sym typeface="+mn-lt"/>
              </a:rPr>
              <a:t>     而李国华的避讳和逃避回答问题，给人一种他在力图保持形象和责任感的斗争。他在“既定事实”这几个字后隐藏的无奈感扑面而来，让人觉得他装出似乎是陷入了周遭环境的压力和期望中，而不是真正地根据自己的情感做决定。 </a:t>
            </a:r>
          </a:p>
        </p:txBody>
      </p:sp>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2" name="组合 51"/>
          <p:cNvGrpSpPr/>
          <p:nvPr/>
        </p:nvGrpSpPr>
        <p:grpSpPr>
          <a:xfrm>
            <a:off x="998731" y="861487"/>
            <a:ext cx="706119" cy="533399"/>
            <a:chOff x="7308952" y="2764448"/>
            <a:chExt cx="706119" cy="533399"/>
          </a:xfrm>
          <a:solidFill>
            <a:schemeClr val="accent4"/>
          </a:solidFill>
        </p:grpSpPr>
        <p:sp>
          <p:nvSpPr>
            <p:cNvPr id="57" name="椭圆 56"/>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7" name="文本框 86"/>
          <p:cNvSpPr txBox="1"/>
          <p:nvPr/>
        </p:nvSpPr>
        <p:spPr>
          <a:xfrm>
            <a:off x="993864" y="276711"/>
            <a:ext cx="3775393" cy="1169551"/>
          </a:xfrm>
          <a:prstGeom prst="rect">
            <a:avLst/>
          </a:prstGeom>
          <a:noFill/>
        </p:spPr>
        <p:txBody>
          <a:bodyPr wrap="none" rtlCol="0">
            <a:spAutoFit/>
          </a:bodyPr>
          <a:lstStyle/>
          <a:p>
            <a:pPr indent="0" hangingPunct="0">
              <a:lnSpc>
                <a:spcPct val="150000"/>
              </a:lnSpc>
              <a:buFont typeface="Arial" panose="020B0604020202020204" pitchFamily="34" charset="0"/>
              <a:buNone/>
            </a:pPr>
            <a:r>
              <a:rPr lang="zh-CN" altLang="en-US" sz="2800" dirty="0">
                <a:solidFill>
                  <a:srgbClr val="5A6783"/>
                </a:solidFill>
                <a:latin typeface="字魂95号-手刻宋-Regular" panose="00000500000000000000" charset="-122"/>
                <a:ea typeface="字魂95号-手刻宋-Regular" panose="00000500000000000000" charset="-122"/>
                <a:sym typeface="+mn-lt"/>
              </a:rPr>
              <a:t>“老师，你爱师母吗”</a:t>
            </a:r>
          </a:p>
          <a:p>
            <a:endParaRPr lang="zh-CN" altLang="en-US" sz="2800" dirty="0">
              <a:solidFill>
                <a:srgbClr val="5A6783"/>
              </a:solidFill>
              <a:latin typeface="字魂95号-手刻宋-Regular" panose="00000500000000000000" charset="-122"/>
              <a:ea typeface="字魂95号-手刻宋-Regular" panose="00000500000000000000" charset="-122"/>
            </a:endParaRPr>
          </a:p>
        </p:txBody>
      </p:sp>
      <p:sp>
        <p:nvSpPr>
          <p:cNvPr id="6" name="AutoShape 2" descr="房思琪的初恋乐园3|插画|艺术插画|妮妮啦啦啦 - 原创作品 - 站酷 (ZCOOL)">
            <a:extLst>
              <a:ext uri="{FF2B5EF4-FFF2-40B4-BE49-F238E27FC236}">
                <a16:creationId xmlns:a16="http://schemas.microsoft.com/office/drawing/2014/main" id="{DFDED294-184F-A6DC-E66C-7D9806A9CFA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4" descr="房思琪的初恋乐园讲的什么 - 楚天视界">
            <a:extLst>
              <a:ext uri="{FF2B5EF4-FFF2-40B4-BE49-F238E27FC236}">
                <a16:creationId xmlns:a16="http://schemas.microsoft.com/office/drawing/2014/main" id="{B707C840-6724-8D88-AF9B-28CB7BF842F6}"/>
              </a:ext>
            </a:extLst>
          </p:cNvPr>
          <p:cNvSpPr>
            <a:spLocks noChangeAspect="1" noChangeArrowheads="1"/>
          </p:cNvSpPr>
          <p:nvPr/>
        </p:nvSpPr>
        <p:spPr bwMode="auto">
          <a:xfrm>
            <a:off x="5791200" y="52635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8" name="Picture 6" descr="房思琪的初恋乐园讲的什么 - 楚天视界">
            <a:extLst>
              <a:ext uri="{FF2B5EF4-FFF2-40B4-BE49-F238E27FC236}">
                <a16:creationId xmlns:a16="http://schemas.microsoft.com/office/drawing/2014/main" id="{4A0ED0AA-4FF3-3964-9553-91225A3858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80" y="1757014"/>
            <a:ext cx="5364881" cy="40947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3824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1000"/>
                                        <p:tgtEl>
                                          <p:spTgt spid="52"/>
                                        </p:tgtEl>
                                      </p:cBhvr>
                                    </p:animEffect>
                                    <p:anim calcmode="lin" valueType="num">
                                      <p:cBhvr>
                                        <p:cTn id="14" dur="1000" fill="hold"/>
                                        <p:tgtEl>
                                          <p:spTgt spid="52"/>
                                        </p:tgtEl>
                                        <p:attrNameLst>
                                          <p:attrName>ppt_x</p:attrName>
                                        </p:attrNameLst>
                                      </p:cBhvr>
                                      <p:tavLst>
                                        <p:tav tm="0">
                                          <p:val>
                                            <p:strVal val="#ppt_x"/>
                                          </p:val>
                                        </p:tav>
                                        <p:tav tm="100000">
                                          <p:val>
                                            <p:strVal val="#ppt_x"/>
                                          </p:val>
                                        </p:tav>
                                      </p:tavLst>
                                    </p:anim>
                                    <p:anim calcmode="lin" valueType="num">
                                      <p:cBhvr>
                                        <p:cTn id="15" dur="1000" fill="hold"/>
                                        <p:tgtEl>
                                          <p:spTgt spid="52"/>
                                        </p:tgtEl>
                                        <p:attrNameLst>
                                          <p:attrName>ppt_y</p:attrName>
                                        </p:attrNameLst>
                                      </p:cBhvr>
                                      <p:tavLst>
                                        <p:tav tm="0">
                                          <p:val>
                                            <p:strVal val="#ppt_y+.1"/>
                                          </p:val>
                                        </p:tav>
                                        <p:tav tm="100000">
                                          <p:val>
                                            <p:strVal val="#ppt_y"/>
                                          </p:val>
                                        </p:tav>
                                      </p:tavLst>
                                    </p:anim>
                                  </p:childTnLst>
                                </p:cTn>
                              </p:par>
                              <p:par>
                                <p:cTn id="16" presetID="22" presetClass="entr" presetSubtype="4" fill="hold" grpId="0"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wipe(down)">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2" name="组合 51"/>
          <p:cNvGrpSpPr/>
          <p:nvPr/>
        </p:nvGrpSpPr>
        <p:grpSpPr>
          <a:xfrm>
            <a:off x="998731" y="861487"/>
            <a:ext cx="706119" cy="533399"/>
            <a:chOff x="7308952" y="2764448"/>
            <a:chExt cx="706119" cy="533399"/>
          </a:xfrm>
          <a:solidFill>
            <a:schemeClr val="accent4"/>
          </a:solidFill>
        </p:grpSpPr>
        <p:sp>
          <p:nvSpPr>
            <p:cNvPr id="57" name="椭圆 56"/>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7" name="文本框 86"/>
          <p:cNvSpPr txBox="1"/>
          <p:nvPr/>
        </p:nvSpPr>
        <p:spPr>
          <a:xfrm>
            <a:off x="894371" y="303548"/>
            <a:ext cx="1980029" cy="1169551"/>
          </a:xfrm>
          <a:prstGeom prst="rect">
            <a:avLst/>
          </a:prstGeom>
          <a:noFill/>
        </p:spPr>
        <p:txBody>
          <a:bodyPr wrap="none" rtlCol="0">
            <a:spAutoFit/>
          </a:bodyPr>
          <a:lstStyle/>
          <a:p>
            <a:pPr indent="0" hangingPunct="0">
              <a:lnSpc>
                <a:spcPct val="150000"/>
              </a:lnSpc>
              <a:buFont typeface="Arial" panose="020B0604020202020204" pitchFamily="34" charset="0"/>
              <a:buNone/>
            </a:pPr>
            <a:r>
              <a:rPr lang="zh-CN" altLang="en-US" sz="2800" dirty="0">
                <a:solidFill>
                  <a:srgbClr val="5A6783"/>
                </a:solidFill>
                <a:latin typeface="字魂95号-手刻宋-Regular" panose="00000500000000000000" charset="-122"/>
                <a:ea typeface="字魂95号-手刻宋-Regular" panose="00000500000000000000" charset="-122"/>
                <a:sym typeface="+mn-lt"/>
              </a:rPr>
              <a:t>“郭晓奇”</a:t>
            </a:r>
          </a:p>
          <a:p>
            <a:endParaRPr lang="zh-CN" altLang="en-US" sz="2800" dirty="0">
              <a:solidFill>
                <a:srgbClr val="5A6783"/>
              </a:solidFill>
              <a:latin typeface="字魂95号-手刻宋-Regular" panose="00000500000000000000" charset="-122"/>
              <a:ea typeface="字魂95号-手刻宋-Regular" panose="00000500000000000000" charset="-122"/>
            </a:endParaRPr>
          </a:p>
        </p:txBody>
      </p:sp>
      <p:sp>
        <p:nvSpPr>
          <p:cNvPr id="13" name="文本框 12">
            <a:extLst>
              <a:ext uri="{FF2B5EF4-FFF2-40B4-BE49-F238E27FC236}">
                <a16:creationId xmlns:a16="http://schemas.microsoft.com/office/drawing/2014/main" id="{485C79FD-4861-1102-D3BD-A012A8865F99}"/>
              </a:ext>
            </a:extLst>
          </p:cNvPr>
          <p:cNvSpPr txBox="1"/>
          <p:nvPr/>
        </p:nvSpPr>
        <p:spPr>
          <a:xfrm>
            <a:off x="5400048" y="1151046"/>
            <a:ext cx="6365898" cy="5935664"/>
          </a:xfrm>
          <a:prstGeom prst="rect">
            <a:avLst/>
          </a:prstGeom>
          <a:noFill/>
        </p:spPr>
        <p:txBody>
          <a:bodyPr wrap="square">
            <a:spAutoFit/>
          </a:bodyPr>
          <a:lstStyle/>
          <a:p>
            <a:pPr>
              <a:lnSpc>
                <a:spcPct val="200000"/>
              </a:lnSpc>
            </a:pP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李国华突然用非常悲壮的口气说</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你刚刚都说了</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我们</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endPar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endParaRPr>
          </a:p>
          <a:p>
            <a:pPr>
              <a:lnSpc>
                <a:spcPct val="200000"/>
              </a:lnSpc>
            </a:pP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他一面说</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把钥匙还给我就好了〞，一面把她推出房⻔，再把她的包包扔出去。晓奇说</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求求你。</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p>
          <a:p>
            <a:pPr>
              <a:lnSpc>
                <a:spcPct val="200000"/>
              </a:lnSpc>
            </a:pP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李国华看着她坐在</a:t>
            </a:r>
            <a:r>
              <a:rPr lang="zh-CN" altLang="en-US" sz="1600" dirty="0">
                <a:solidFill>
                  <a:schemeClr val="tx1">
                    <a:lumMod val="50000"/>
                    <a:lumOff val="50000"/>
                  </a:schemeClr>
                </a:solidFill>
                <a:latin typeface="华文仿宋" panose="02010600040101010101" pitchFamily="2" charset="-122"/>
                <a:ea typeface="华文仿宋" panose="02010600040101010101" pitchFamily="2" charset="-122"/>
                <a:cs typeface="+mn-ea"/>
              </a:rPr>
              <a:t>门</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外像狗，觉得这一幕好⻓好⻓</a:t>
            </a:r>
            <a:r>
              <a:rPr lang="zh-CN" altLang="en-US"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真美。</a:t>
            </a:r>
            <a:b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b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李国华高高地、直直地、挺挺地对晓奇说</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你来之前我是一个人，你走了，我就回到一个人，我会永远爱你，记得你。</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b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b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在她把手伸到</a:t>
            </a:r>
            <a:r>
              <a:rPr lang="zh-CN" altLang="en-US" sz="1600" dirty="0">
                <a:solidFill>
                  <a:schemeClr val="tx1">
                    <a:lumMod val="50000"/>
                    <a:lumOff val="50000"/>
                  </a:schemeClr>
                </a:solidFill>
                <a:latin typeface="华文仿宋" panose="02010600040101010101" pitchFamily="2" charset="-122"/>
                <a:ea typeface="华文仿宋" panose="02010600040101010101" pitchFamily="2" charset="-122"/>
                <a:cs typeface="+mn-ea"/>
              </a:rPr>
              <a:t>门</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上之前赶快把</a:t>
            </a:r>
            <a:r>
              <a:rPr lang="zh-CN" altLang="en-US" sz="1600" dirty="0">
                <a:solidFill>
                  <a:schemeClr val="tx1">
                    <a:lumMod val="50000"/>
                    <a:lumOff val="50000"/>
                  </a:schemeClr>
                </a:solidFill>
                <a:latin typeface="华文仿宋" panose="02010600040101010101" pitchFamily="2" charset="-122"/>
                <a:ea typeface="华文仿宋" panose="02010600040101010101" pitchFamily="2" charset="-122"/>
                <a:cs typeface="+mn-ea"/>
              </a:rPr>
              <a:t>门</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关起来，锁一道锁，两道，拉上铁链，他觉得自己手脚惊慌得像遇到跟踪狂的少女。</a:t>
            </a:r>
            <a:endPar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endParaRPr>
          </a:p>
          <a:p>
            <a:pPr>
              <a:lnSpc>
                <a:spcPct val="200000"/>
              </a:lnSpc>
            </a:pP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他想到这里终于笑了。他觉得自己很幽默。</a:t>
            </a:r>
            <a:endPar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endParaRPr>
          </a:p>
          <a:p>
            <a:pPr>
              <a:lnSpc>
                <a:spcPct val="200000"/>
              </a:lnSpc>
            </a:pP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晓奇在</a:t>
            </a:r>
            <a:r>
              <a:rPr lang="zh-CN" altLang="en-US" sz="1600" dirty="0">
                <a:solidFill>
                  <a:schemeClr val="tx1">
                    <a:lumMod val="50000"/>
                    <a:lumOff val="50000"/>
                  </a:schemeClr>
                </a:solidFill>
                <a:latin typeface="华文仿宋" panose="02010600040101010101" pitchFamily="2" charset="-122"/>
                <a:ea typeface="华文仿宋" panose="02010600040101010101" pitchFamily="2" charset="-122"/>
                <a:cs typeface="+mn-ea"/>
              </a:rPr>
              <a:t>门</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外暴⻛雨地擂</a:t>
            </a:r>
            <a:r>
              <a:rPr lang="zh-CN" altLang="en-US" sz="1600" dirty="0">
                <a:solidFill>
                  <a:schemeClr val="tx1">
                    <a:lumMod val="50000"/>
                    <a:lumOff val="50000"/>
                  </a:schemeClr>
                </a:solidFill>
                <a:latin typeface="华文仿宋" panose="02010600040101010101" pitchFamily="2" charset="-122"/>
                <a:ea typeface="华文仿宋" panose="02010600040101010101" pitchFamily="2" charset="-122"/>
                <a:cs typeface="+mn-ea"/>
              </a:rPr>
              <a:t>门</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，隔着厚</a:t>
            </a:r>
            <a:r>
              <a:rPr lang="zh-CN" altLang="en-US" sz="1600" dirty="0">
                <a:solidFill>
                  <a:schemeClr val="tx1">
                    <a:lumMod val="50000"/>
                    <a:lumOff val="50000"/>
                  </a:schemeClr>
                </a:solidFill>
                <a:latin typeface="华文仿宋" panose="02010600040101010101" pitchFamily="2" charset="-122"/>
                <a:ea typeface="华文仿宋" panose="02010600040101010101" pitchFamily="2" charset="-122"/>
                <a:cs typeface="+mn-ea"/>
              </a:rPr>
              <a:t>门</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板可以听⻅她的声音嗡嗡响</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〝老师，我爱你啊，我只爱你啊，老师，我爱你</a:t>
            </a:r>
            <a:b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br>
            <a:endParaRPr lang="zh-CN" altLang="en-US" sz="1600" dirty="0">
              <a:solidFill>
                <a:schemeClr val="tx1">
                  <a:lumMod val="50000"/>
                  <a:lumOff val="50000"/>
                </a:schemeClr>
              </a:solidFill>
              <a:latin typeface="华文仿宋" panose="02010600040101010101" pitchFamily="2" charset="-122"/>
              <a:ea typeface="华文仿宋" panose="02010600040101010101" pitchFamily="2" charset="-122"/>
              <a:cs typeface="+mn-ea"/>
            </a:endParaRPr>
          </a:p>
        </p:txBody>
      </p:sp>
      <p:sp>
        <p:nvSpPr>
          <p:cNvPr id="6" name="文本框 5">
            <a:extLst>
              <a:ext uri="{FF2B5EF4-FFF2-40B4-BE49-F238E27FC236}">
                <a16:creationId xmlns:a16="http://schemas.microsoft.com/office/drawing/2014/main" id="{82170338-8A02-6672-8725-5C0B68574C6A}"/>
              </a:ext>
            </a:extLst>
          </p:cNvPr>
          <p:cNvSpPr txBox="1"/>
          <p:nvPr/>
        </p:nvSpPr>
        <p:spPr>
          <a:xfrm>
            <a:off x="253879" y="1807435"/>
            <a:ext cx="4510499" cy="4850174"/>
          </a:xfrm>
          <a:prstGeom prst="rect">
            <a:avLst/>
          </a:prstGeom>
          <a:noFill/>
        </p:spPr>
        <p:txBody>
          <a:bodyPr wrap="square" rtlCol="0">
            <a:spAutoFit/>
          </a:bodyPr>
          <a:lstStyle/>
          <a:p>
            <a:pPr hangingPunct="0">
              <a:lnSpc>
                <a:spcPct val="150000"/>
              </a:lnSpc>
            </a:pP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我知道这一天会到，只是不知道这么快。</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p>
          <a:p>
            <a:pPr hangingPunct="0">
              <a:lnSpc>
                <a:spcPct val="150000"/>
              </a:lnSpc>
            </a:pP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一个男生对一个女生没有意思，是不会大半夜骑那么久的</a:t>
            </a:r>
            <a:r>
              <a:rPr lang="zh-CN" altLang="en-US" sz="1600" dirty="0">
                <a:solidFill>
                  <a:schemeClr val="tx1">
                    <a:lumMod val="50000"/>
                    <a:lumOff val="50000"/>
                  </a:schemeClr>
                </a:solidFill>
                <a:latin typeface="华文仿宋" panose="02010600040101010101" pitchFamily="2" charset="-122"/>
                <a:ea typeface="华文仿宋" panose="02010600040101010101" pitchFamily="2" charset="-122"/>
                <a:cs typeface="+mn-ea"/>
              </a:rPr>
              <a:t>车</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载她上山的</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一个女生对男生没有半点意思，也不会让男生半夜载她到荒郊野外了。</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p>
          <a:p>
            <a:pPr hangingPunct="0">
              <a:lnSpc>
                <a:spcPct val="150000"/>
              </a:lnSpc>
            </a:pP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你已经提过这个陈什么学⻓好多次了。</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p>
          <a:p>
            <a:pPr hangingPunct="0">
              <a:lnSpc>
                <a:spcPct val="150000"/>
              </a:lnSpc>
            </a:pP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李国华露出雨中小狗的眼睛，说</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没关系，你迟早要跟人走的，谢谢你告诉我，至少我不是死得不明不白。</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p>
          <a:p>
            <a:pPr hangingPunct="0">
              <a:lnSpc>
                <a:spcPct val="150000"/>
              </a:lnSpc>
            </a:pP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李国华的小狗眼晴仿佛汪着泪，说</a:t>
            </a:r>
            <a:r>
              <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a:t>
            </a:r>
            <a:r>
              <a:rPr lang="zh-CN"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rPr>
              <a:t>本来能跟你在一起就跟梦一样，你早一点走了我也只是早些醒来。〞</a:t>
            </a:r>
            <a:endParaRPr lang="en-US" altLang="zh-CN" sz="1600" dirty="0">
              <a:solidFill>
                <a:schemeClr val="tx1">
                  <a:lumMod val="50000"/>
                  <a:lumOff val="50000"/>
                </a:schemeClr>
              </a:solidFill>
              <a:latin typeface="华文仿宋" panose="02010600040101010101" pitchFamily="2" charset="-122"/>
              <a:ea typeface="华文仿宋" panose="02010600040101010101" pitchFamily="2" charset="-122"/>
              <a:cs typeface="+mn-ea"/>
            </a:endParaRPr>
          </a:p>
          <a:p>
            <a:pPr hangingPunct="0">
              <a:lnSpc>
                <a:spcPct val="150000"/>
              </a:lnSpc>
            </a:pPr>
            <a:endParaRPr lang="zh-CN" altLang="en-US" sz="1600"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p:txBody>
      </p:sp>
    </p:spTree>
    <p:custDataLst>
      <p:tags r:id="rId1"/>
    </p:custDataLst>
    <p:extLst>
      <p:ext uri="{BB962C8B-B14F-4D97-AF65-F5344CB8AC3E}">
        <p14:creationId xmlns:p14="http://schemas.microsoft.com/office/powerpoint/2010/main" val="419690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000"/>
                                        <p:tgtEl>
                                          <p:spTgt spid="52"/>
                                        </p:tgtEl>
                                      </p:cBhvr>
                                    </p:animEffect>
                                    <p:anim calcmode="lin" valueType="num">
                                      <p:cBhvr>
                                        <p:cTn id="11" dur="1000" fill="hold"/>
                                        <p:tgtEl>
                                          <p:spTgt spid="52"/>
                                        </p:tgtEl>
                                        <p:attrNameLst>
                                          <p:attrName>ppt_x</p:attrName>
                                        </p:attrNameLst>
                                      </p:cBhvr>
                                      <p:tavLst>
                                        <p:tav tm="0">
                                          <p:val>
                                            <p:strVal val="#ppt_x"/>
                                          </p:val>
                                        </p:tav>
                                        <p:tav tm="100000">
                                          <p:val>
                                            <p:strVal val="#ppt_x"/>
                                          </p:val>
                                        </p:tav>
                                      </p:tavLst>
                                    </p:anim>
                                    <p:anim calcmode="lin" valueType="num">
                                      <p:cBhvr>
                                        <p:cTn id="12" dur="1000" fill="hold"/>
                                        <p:tgtEl>
                                          <p:spTgt spid="52"/>
                                        </p:tgtEl>
                                        <p:attrNameLst>
                                          <p:attrName>ppt_y</p:attrName>
                                        </p:attrNameLst>
                                      </p:cBhvr>
                                      <p:tavLst>
                                        <p:tav tm="0">
                                          <p:val>
                                            <p:strVal val="#ppt_y+.1"/>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2" name="组合 51"/>
          <p:cNvGrpSpPr/>
          <p:nvPr/>
        </p:nvGrpSpPr>
        <p:grpSpPr>
          <a:xfrm>
            <a:off x="998731" y="861487"/>
            <a:ext cx="706119" cy="533399"/>
            <a:chOff x="7308952" y="2764448"/>
            <a:chExt cx="706119" cy="533399"/>
          </a:xfrm>
          <a:solidFill>
            <a:schemeClr val="accent4"/>
          </a:solidFill>
        </p:grpSpPr>
        <p:sp>
          <p:nvSpPr>
            <p:cNvPr id="57" name="椭圆 56"/>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7" name="文本框 86"/>
          <p:cNvSpPr txBox="1"/>
          <p:nvPr/>
        </p:nvSpPr>
        <p:spPr>
          <a:xfrm>
            <a:off x="894371" y="303548"/>
            <a:ext cx="1980029" cy="1169551"/>
          </a:xfrm>
          <a:prstGeom prst="rect">
            <a:avLst/>
          </a:prstGeom>
          <a:noFill/>
        </p:spPr>
        <p:txBody>
          <a:bodyPr wrap="none" rtlCol="0">
            <a:spAutoFit/>
          </a:bodyPr>
          <a:lstStyle/>
          <a:p>
            <a:pPr indent="0" hangingPunct="0">
              <a:lnSpc>
                <a:spcPct val="150000"/>
              </a:lnSpc>
              <a:buFont typeface="Arial" panose="020B0604020202020204" pitchFamily="34" charset="0"/>
              <a:buNone/>
            </a:pPr>
            <a:r>
              <a:rPr lang="zh-CN" altLang="en-US" sz="2800" dirty="0">
                <a:solidFill>
                  <a:srgbClr val="5A6783"/>
                </a:solidFill>
                <a:latin typeface="字魂95号-手刻宋-Regular" panose="00000500000000000000" charset="-122"/>
                <a:ea typeface="字魂95号-手刻宋-Regular" panose="00000500000000000000" charset="-122"/>
                <a:sym typeface="+mn-lt"/>
              </a:rPr>
              <a:t>“郭晓奇”</a:t>
            </a:r>
          </a:p>
          <a:p>
            <a:endParaRPr lang="zh-CN" altLang="en-US" sz="2800" dirty="0">
              <a:solidFill>
                <a:srgbClr val="5A6783"/>
              </a:solidFill>
              <a:latin typeface="字魂95号-手刻宋-Regular" panose="00000500000000000000" charset="-122"/>
              <a:ea typeface="字魂95号-手刻宋-Regular" panose="00000500000000000000" charset="-122"/>
            </a:endParaRPr>
          </a:p>
        </p:txBody>
      </p:sp>
      <p:sp>
        <p:nvSpPr>
          <p:cNvPr id="6" name="文本框 5">
            <a:extLst>
              <a:ext uri="{FF2B5EF4-FFF2-40B4-BE49-F238E27FC236}">
                <a16:creationId xmlns:a16="http://schemas.microsoft.com/office/drawing/2014/main" id="{82170338-8A02-6672-8725-5C0B68574C6A}"/>
              </a:ext>
            </a:extLst>
          </p:cNvPr>
          <p:cNvSpPr txBox="1"/>
          <p:nvPr/>
        </p:nvSpPr>
        <p:spPr>
          <a:xfrm>
            <a:off x="5898336" y="1473099"/>
            <a:ext cx="5009530" cy="4205638"/>
          </a:xfrm>
          <a:prstGeom prst="rect">
            <a:avLst/>
          </a:prstGeom>
          <a:noFill/>
        </p:spPr>
        <p:txBody>
          <a:bodyPr wrap="square" rtlCol="0">
            <a:spAutoFit/>
          </a:bodyPr>
          <a:lstStyle/>
          <a:p>
            <a:pPr algn="just" hangingPunct="0">
              <a:lnSpc>
                <a:spcPct val="150000"/>
              </a:lnSpc>
            </a:pPr>
            <a:r>
              <a:rPr lang="zh-CN" altLang="en-US" dirty="0">
                <a:solidFill>
                  <a:schemeClr val="tx1">
                    <a:lumMod val="50000"/>
                    <a:lumOff val="50000"/>
                  </a:schemeClr>
                </a:solidFill>
                <a:latin typeface="华文仿宋" panose="02010600040101010101" pitchFamily="2" charset="-122"/>
                <a:ea typeface="字魂95号-手刻宋-Regular" panose="00000500000000000000"/>
                <a:cs typeface="+mn-ea"/>
              </a:rPr>
              <a:t>   郭晓奇这一段则更是将一个沉溺于自己的角色中的李国华表现得更加面目可憎，他会买来所有饮料，懂得用最少的代价获得一个女孩的感激，他会引导话语，用小狗的眼神汪着泪水，会把自己的私欲变成女孩的背叛与他的成全，他欣赏着自己的表演，感到激动，欣赏着郭晓奇，感到得意，他的自我感觉在此得到了提升，他沉浸于对眼前女孩之间的关系随意玩弄的愉快感。</a:t>
            </a:r>
          </a:p>
          <a:p>
            <a:pPr algn="just" hangingPunct="0">
              <a:lnSpc>
                <a:spcPct val="150000"/>
              </a:lnSpc>
            </a:pPr>
            <a:r>
              <a:rPr lang="zh-CN" altLang="en-US" dirty="0">
                <a:solidFill>
                  <a:schemeClr val="tx1">
                    <a:lumMod val="50000"/>
                    <a:lumOff val="50000"/>
                  </a:schemeClr>
                </a:solidFill>
                <a:latin typeface="华文仿宋" panose="02010600040101010101" pitchFamily="2" charset="-122"/>
                <a:ea typeface="字魂95号-手刻宋-Regular" panose="00000500000000000000"/>
                <a:cs typeface="+mn-ea"/>
              </a:rPr>
              <a:t>  那些飘在嘴里的爱，是送客的说辞，巧言令色鲜矣仁，形容李国华还是太轻太轻了</a:t>
            </a:r>
          </a:p>
        </p:txBody>
      </p:sp>
      <p:pic>
        <p:nvPicPr>
          <p:cNvPr id="4100" name="Picture 4" descr="止庵：2017，《房思琪的初恋乐园》-请回答 1969~2019-蜻蜓FM听文化">
            <a:extLst>
              <a:ext uri="{FF2B5EF4-FFF2-40B4-BE49-F238E27FC236}">
                <a16:creationId xmlns:a16="http://schemas.microsoft.com/office/drawing/2014/main" id="{2457A4CD-699F-FDFE-931C-A577C90E8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7051" y="1250106"/>
            <a:ext cx="3627767" cy="51332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6395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000"/>
                                        <p:tgtEl>
                                          <p:spTgt spid="52"/>
                                        </p:tgtEl>
                                      </p:cBhvr>
                                    </p:animEffect>
                                    <p:anim calcmode="lin" valueType="num">
                                      <p:cBhvr>
                                        <p:cTn id="11" dur="1000" fill="hold"/>
                                        <p:tgtEl>
                                          <p:spTgt spid="52"/>
                                        </p:tgtEl>
                                        <p:attrNameLst>
                                          <p:attrName>ppt_x</p:attrName>
                                        </p:attrNameLst>
                                      </p:cBhvr>
                                      <p:tavLst>
                                        <p:tav tm="0">
                                          <p:val>
                                            <p:strVal val="#ppt_x"/>
                                          </p:val>
                                        </p:tav>
                                        <p:tav tm="100000">
                                          <p:val>
                                            <p:strVal val="#ppt_x"/>
                                          </p:val>
                                        </p:tav>
                                      </p:tavLst>
                                    </p:anim>
                                    <p:anim calcmode="lin" valueType="num">
                                      <p:cBhvr>
                                        <p:cTn id="12" dur="1000" fill="hold"/>
                                        <p:tgtEl>
                                          <p:spTgt spid="52"/>
                                        </p:tgtEl>
                                        <p:attrNameLst>
                                          <p:attrName>ppt_y</p:attrName>
                                        </p:attrNameLst>
                                      </p:cBhvr>
                                      <p:tavLst>
                                        <p:tav tm="0">
                                          <p:val>
                                            <p:strVal val="#ppt_y+.1"/>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2" name="组合 51"/>
          <p:cNvGrpSpPr/>
          <p:nvPr/>
        </p:nvGrpSpPr>
        <p:grpSpPr>
          <a:xfrm>
            <a:off x="998731" y="861487"/>
            <a:ext cx="706119" cy="533399"/>
            <a:chOff x="7308952" y="2764448"/>
            <a:chExt cx="706119" cy="533399"/>
          </a:xfrm>
          <a:solidFill>
            <a:schemeClr val="accent4"/>
          </a:solidFill>
        </p:grpSpPr>
        <p:sp>
          <p:nvSpPr>
            <p:cNvPr id="57" name="椭圆 56"/>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87" name="文本框 86"/>
          <p:cNvSpPr txBox="1"/>
          <p:nvPr/>
        </p:nvSpPr>
        <p:spPr>
          <a:xfrm>
            <a:off x="894371" y="303548"/>
            <a:ext cx="9520555" cy="1169551"/>
          </a:xfrm>
          <a:prstGeom prst="rect">
            <a:avLst/>
          </a:prstGeom>
          <a:noFill/>
        </p:spPr>
        <p:txBody>
          <a:bodyPr wrap="none" rtlCol="0">
            <a:spAutoFit/>
          </a:bodyPr>
          <a:lstStyle/>
          <a:p>
            <a:pPr indent="0" hangingPunct="0">
              <a:lnSpc>
                <a:spcPct val="150000"/>
              </a:lnSpc>
              <a:buFont typeface="Arial" panose="020B0604020202020204" pitchFamily="34" charset="0"/>
              <a:buNone/>
            </a:pPr>
            <a:r>
              <a:rPr lang="zh-CN" altLang="en-US" sz="2800" dirty="0">
                <a:solidFill>
                  <a:srgbClr val="5A6783"/>
                </a:solidFill>
                <a:latin typeface="字魂95号-手刻宋-Regular" panose="00000500000000000000" charset="-122"/>
                <a:ea typeface="字魂95号-手刻宋-Regular" panose="00000500000000000000" charset="-122"/>
                <a:sym typeface="+mn-lt"/>
              </a:rPr>
              <a:t>“李国华处理完晓奇的下午就去思琪她们公寓楼下接她。”</a:t>
            </a:r>
          </a:p>
          <a:p>
            <a:endParaRPr lang="zh-CN" altLang="en-US" sz="2800" dirty="0">
              <a:solidFill>
                <a:srgbClr val="5A6783"/>
              </a:solidFill>
              <a:latin typeface="字魂95号-手刻宋-Regular" panose="00000500000000000000" charset="-122"/>
              <a:ea typeface="字魂95号-手刻宋-Regular" panose="00000500000000000000" charset="-122"/>
            </a:endParaRPr>
          </a:p>
        </p:txBody>
      </p:sp>
      <p:sp>
        <p:nvSpPr>
          <p:cNvPr id="6" name="文本框 5">
            <a:extLst>
              <a:ext uri="{FF2B5EF4-FFF2-40B4-BE49-F238E27FC236}">
                <a16:creationId xmlns:a16="http://schemas.microsoft.com/office/drawing/2014/main" id="{82170338-8A02-6672-8725-5C0B68574C6A}"/>
              </a:ext>
            </a:extLst>
          </p:cNvPr>
          <p:cNvSpPr txBox="1"/>
          <p:nvPr/>
        </p:nvSpPr>
        <p:spPr>
          <a:xfrm>
            <a:off x="253879" y="1501049"/>
            <a:ext cx="11613233" cy="2120902"/>
          </a:xfrm>
          <a:prstGeom prst="rect">
            <a:avLst/>
          </a:prstGeom>
          <a:noFill/>
        </p:spPr>
        <p:txBody>
          <a:bodyPr wrap="square" rtlCol="0">
            <a:spAutoFit/>
          </a:bodyPr>
          <a:lstStyle/>
          <a:p>
            <a:pPr algn="just" hangingPunct="0">
              <a:lnSpc>
                <a:spcPct val="150000"/>
              </a:lnSpc>
            </a:pP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  最后我们想说的是，思琪是注定会终将走向毁灭，且不可回头，这段感情在她的角度看来是一个完全的悲剧，她并没有话语权，选择权，她只能被迫的去接受李国华告诉她的话语、向她灌输的思想以及强迫她所做的事。她努力的去有自己的独立思考，但是这种思考往往使她陷入非常痛苦的困境中</a:t>
            </a:r>
            <a:r>
              <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a:t>
            </a: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她认为自己没有办法改变自己与李国华的关系，并且明白这段关系、这段爱情也许不是正确意义的爱情。于是她只能选择逃避，她强迫自己去认同李国华的观点，企图在这段畸形的爱情中寻找自己的意义与存在价值，寻找自己活下去的希望。</a:t>
            </a:r>
          </a:p>
        </p:txBody>
      </p:sp>
      <p:sp>
        <p:nvSpPr>
          <p:cNvPr id="3" name="文本框 2">
            <a:extLst>
              <a:ext uri="{FF2B5EF4-FFF2-40B4-BE49-F238E27FC236}">
                <a16:creationId xmlns:a16="http://schemas.microsoft.com/office/drawing/2014/main" id="{3BCCC95B-D21C-24FE-FFB7-5891C81657C0}"/>
              </a:ext>
            </a:extLst>
          </p:cNvPr>
          <p:cNvSpPr txBox="1"/>
          <p:nvPr/>
        </p:nvSpPr>
        <p:spPr>
          <a:xfrm>
            <a:off x="324887" y="3793421"/>
            <a:ext cx="11613233" cy="2957156"/>
          </a:xfrm>
          <a:prstGeom prst="rect">
            <a:avLst/>
          </a:prstGeom>
          <a:noFill/>
        </p:spPr>
        <p:txBody>
          <a:bodyPr wrap="square">
            <a:spAutoFit/>
          </a:bodyPr>
          <a:lstStyle/>
          <a:p>
            <a:pPr algn="just" hangingPunct="0">
              <a:lnSpc>
                <a:spcPct val="150000"/>
              </a:lnSpc>
            </a:pP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 所以，什么是爱，这是一个太难下的定义，这个词语太轻无法承载人复杂的情感</a:t>
            </a:r>
          </a:p>
          <a:p>
            <a:pPr algn="just" hangingPunct="0">
              <a:lnSpc>
                <a:spcPct val="150000"/>
              </a:lnSpc>
            </a:pP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    但有一件是无容置疑的事实，就是我刚刚有说过李国华是个彻底的人渣，这其实是这本书作者对于李国华的评价之一，我们都知道“在心为志，发言为诗，诗缘情而绮靡”，以及“诗三百，一言以蔽之，思无邪。”我们明明都知道一个人说出诗的时候，他应该是言有所衷的，他是有“志”的，他是有“情”的，他应该是“思无邪”的，但李国华，他顶着中文的帽子，背叛了这个浩浩汤汤已经超过五千年的语境，这五千年的传统，他嘴里说出的只是说辞，虚伪的心肠斐然成章</a:t>
            </a:r>
            <a:endPar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a:p>
            <a:pPr algn="just" hangingPunct="0">
              <a:lnSpc>
                <a:spcPct val="150000"/>
              </a:lnSpc>
            </a:pPr>
            <a:r>
              <a:rPr lang="en-US" altLang="zh-CN"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    </a:t>
            </a:r>
            <a:r>
              <a:rPr lang="zh-CN" altLang="en-US"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rPr>
              <a:t>苟且是对思琪的叹惋，那么亵渎是将李国华钉上永久的耻辱柱</a:t>
            </a:r>
            <a:endParaRPr lang="zh-CN" altLang="en-US" dirty="0"/>
          </a:p>
        </p:txBody>
      </p:sp>
    </p:spTree>
    <p:custDataLst>
      <p:tags r:id="rId1"/>
    </p:custDataLst>
    <p:extLst>
      <p:ext uri="{BB962C8B-B14F-4D97-AF65-F5344CB8AC3E}">
        <p14:creationId xmlns:p14="http://schemas.microsoft.com/office/powerpoint/2010/main" val="168383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000"/>
                                        <p:tgtEl>
                                          <p:spTgt spid="52"/>
                                        </p:tgtEl>
                                      </p:cBhvr>
                                    </p:animEffect>
                                    <p:anim calcmode="lin" valueType="num">
                                      <p:cBhvr>
                                        <p:cTn id="11" dur="1000" fill="hold"/>
                                        <p:tgtEl>
                                          <p:spTgt spid="52"/>
                                        </p:tgtEl>
                                        <p:attrNameLst>
                                          <p:attrName>ppt_x</p:attrName>
                                        </p:attrNameLst>
                                      </p:cBhvr>
                                      <p:tavLst>
                                        <p:tav tm="0">
                                          <p:val>
                                            <p:strVal val="#ppt_x"/>
                                          </p:val>
                                        </p:tav>
                                        <p:tav tm="100000">
                                          <p:val>
                                            <p:strVal val="#ppt_x"/>
                                          </p:val>
                                        </p:tav>
                                      </p:tavLst>
                                    </p:anim>
                                    <p:anim calcmode="lin" valueType="num">
                                      <p:cBhvr>
                                        <p:cTn id="12" dur="1000" fill="hold"/>
                                        <p:tgtEl>
                                          <p:spTgt spid="52"/>
                                        </p:tgtEl>
                                        <p:attrNameLst>
                                          <p:attrName>ppt_y</p:attrName>
                                        </p:attrNameLst>
                                      </p:cBhvr>
                                      <p:tavLst>
                                        <p:tav tm="0">
                                          <p:val>
                                            <p:strVal val="#ppt_y+.1"/>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文本框 132"/>
          <p:cNvSpPr txBox="1"/>
          <p:nvPr/>
        </p:nvSpPr>
        <p:spPr>
          <a:xfrm>
            <a:off x="6226142" y="920262"/>
            <a:ext cx="3439160" cy="3400816"/>
          </a:xfrm>
          <a:prstGeom prst="rect">
            <a:avLst/>
          </a:prstGeom>
          <a:noFill/>
        </p:spPr>
        <p:txBody>
          <a:bodyPr wrap="square" rtlCol="0">
            <a:noAutofit/>
          </a:bodyPr>
          <a:lstStyle/>
          <a:p>
            <a:pPr indent="0" hangingPunct="0">
              <a:lnSpc>
                <a:spcPct val="150000"/>
              </a:lnSpc>
              <a:buFont typeface="Arial" panose="020B0604020202020204" pitchFamily="34" charset="0"/>
              <a:buNone/>
            </a:pPr>
            <a:r>
              <a:rPr lang="zh-CN" altLang="en-US" sz="2800" b="1" spc="300" dirty="0">
                <a:solidFill>
                  <a:srgbClr val="5A6783"/>
                </a:solidFill>
                <a:latin typeface="字魂95号-手刻宋-Regular" panose="00000500000000000000" charset="-122"/>
                <a:ea typeface="字魂95号-手刻宋-Regular" panose="00000500000000000000" charset="-122"/>
                <a:sym typeface="+mn-lt"/>
              </a:rPr>
              <a:t>深度分析：</a:t>
            </a:r>
            <a:endParaRPr lang="en-US" altLang="zh-CN" sz="2800" b="1" spc="300" dirty="0">
              <a:solidFill>
                <a:srgbClr val="5A6783"/>
              </a:solidFill>
              <a:latin typeface="字魂95号-手刻宋-Regular" panose="00000500000000000000" charset="-122"/>
              <a:ea typeface="字魂95号-手刻宋-Regular" panose="00000500000000000000" charset="-122"/>
              <a:sym typeface="+mn-lt"/>
            </a:endParaRPr>
          </a:p>
          <a:p>
            <a:pPr indent="0" hangingPunct="0">
              <a:lnSpc>
                <a:spcPct val="150000"/>
              </a:lnSpc>
              <a:buFont typeface="Arial" panose="020B0604020202020204" pitchFamily="34" charset="0"/>
              <a:buNone/>
            </a:pPr>
            <a:r>
              <a:rPr lang="zh-CN" altLang="en-US" sz="2800" b="1" spc="300" dirty="0">
                <a:solidFill>
                  <a:srgbClr val="5A6783"/>
                </a:solidFill>
                <a:latin typeface="字魂95号-手刻宋-Regular" panose="00000500000000000000" charset="-122"/>
                <a:ea typeface="字魂95号-手刻宋-Regular" panose="00000500000000000000" charset="-122"/>
                <a:sym typeface="+mn-lt"/>
              </a:rPr>
              <a:t>传统性别角色与社会道德的绑定</a:t>
            </a:r>
          </a:p>
          <a:p>
            <a:pPr indent="0" hangingPunct="0">
              <a:lnSpc>
                <a:spcPct val="150000"/>
              </a:lnSpc>
              <a:buFont typeface="Arial" panose="020B0604020202020204" pitchFamily="34" charset="0"/>
              <a:buNone/>
            </a:pPr>
            <a:r>
              <a:rPr lang="en-US" altLang="zh-CN" sz="2800" b="1" spc="300" dirty="0">
                <a:solidFill>
                  <a:srgbClr val="5A6783"/>
                </a:solidFill>
                <a:latin typeface="字魂95号-手刻宋-Regular" panose="00000500000000000000" charset="-122"/>
                <a:ea typeface="字魂95号-手刻宋-Regular" panose="00000500000000000000" charset="-122"/>
                <a:sym typeface="+mn-lt"/>
              </a:rPr>
              <a:t>——</a:t>
            </a:r>
            <a:r>
              <a:rPr lang="zh-CN" altLang="en-US" sz="2800" b="1" spc="300" dirty="0">
                <a:solidFill>
                  <a:srgbClr val="5A6783"/>
                </a:solidFill>
                <a:latin typeface="字魂95号-手刻宋-Regular" panose="00000500000000000000" charset="-122"/>
                <a:ea typeface="字魂95号-手刻宋-Regular" panose="00000500000000000000" charset="-122"/>
                <a:sym typeface="+mn-lt"/>
              </a:rPr>
              <a:t>以社会道德下女性贞洁为例</a:t>
            </a:r>
          </a:p>
        </p:txBody>
      </p:sp>
      <p:grpSp>
        <p:nvGrpSpPr>
          <p:cNvPr id="4" name="组合 3"/>
          <p:cNvGrpSpPr/>
          <p:nvPr/>
        </p:nvGrpSpPr>
        <p:grpSpPr>
          <a:xfrm>
            <a:off x="11422663" y="721396"/>
            <a:ext cx="703297" cy="83244"/>
            <a:chOff x="1872263" y="6272678"/>
            <a:chExt cx="1115163" cy="131993"/>
          </a:xfrm>
          <a:solidFill>
            <a:srgbClr val="F15B67"/>
          </a:solidFill>
        </p:grpSpPr>
        <p:sp>
          <p:nvSpPr>
            <p:cNvPr id="47" name="平行四边形 4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8" name="平行四边形 4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9" name="平行四边形 48"/>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0" name="平行四边形 49"/>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2" name="平行四边形 51"/>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3" name="平行四边形 52"/>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257" name="矩形: 圆角 256"/>
          <p:cNvSpPr/>
          <p:nvPr/>
        </p:nvSpPr>
        <p:spPr>
          <a:xfrm flipH="1">
            <a:off x="10371685" y="5651678"/>
            <a:ext cx="740192" cy="92596"/>
          </a:xfrm>
          <a:prstGeom prst="roundRect">
            <a:avLst>
              <a:gd name="adj" fmla="val 50000"/>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03" y="1057311"/>
            <a:ext cx="703297" cy="83244"/>
            <a:chOff x="1872263" y="6272678"/>
            <a:chExt cx="1115163" cy="131993"/>
          </a:xfrm>
          <a:solidFill>
            <a:srgbClr val="F15B67"/>
          </a:solidFill>
        </p:grpSpPr>
        <p:sp>
          <p:nvSpPr>
            <p:cNvPr id="7" name="平行四边形 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 name="平行四边形 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3" name="平行四边形 12"/>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4" name="平行四边形 13"/>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32" name="文本框 31"/>
          <p:cNvSpPr txBox="1"/>
          <p:nvPr/>
        </p:nvSpPr>
        <p:spPr>
          <a:xfrm>
            <a:off x="2821635" y="1984470"/>
            <a:ext cx="2920196" cy="1861185"/>
          </a:xfrm>
          <a:prstGeom prst="rect">
            <a:avLst/>
          </a:prstGeom>
          <a:noFill/>
          <a:effectLst/>
        </p:spPr>
        <p:txBody>
          <a:bodyPr wrap="square" rtlCol="0">
            <a:spAutoFit/>
          </a:bodyPr>
          <a:lstStyle/>
          <a:p>
            <a:pPr algn="ctr"/>
            <a:r>
              <a:rPr lang="en-US" altLang="zh-CN" sz="11500" b="1" spc="300" dirty="0">
                <a:ln>
                  <a:noFill/>
                </a:ln>
                <a:solidFill>
                  <a:schemeClr val="accent4">
                    <a:lumMod val="100000"/>
                  </a:schemeClr>
                </a:solidFill>
                <a:effectLst/>
                <a:latin typeface="字魂95号-手刻宋-Regular" panose="00000500000000000000" charset="-122"/>
                <a:ea typeface="字魂95号-手刻宋-Regular" panose="00000500000000000000" charset="-122"/>
              </a:rPr>
              <a:t>04</a:t>
            </a:r>
            <a:endParaRPr lang="zh-CN" altLang="en-US" sz="11500" b="1" spc="300" dirty="0">
              <a:ln>
                <a:noFill/>
              </a:ln>
              <a:solidFill>
                <a:schemeClr val="accent4">
                  <a:lumMod val="100000"/>
                </a:schemeClr>
              </a:solidFill>
              <a:effectLst/>
              <a:latin typeface="字魂95号-手刻宋-Regular" panose="00000500000000000000" charset="-122"/>
              <a:ea typeface="字魂95号-手刻宋-Regular" panose="00000500000000000000" charset="-122"/>
            </a:endParaRPr>
          </a:p>
        </p:txBody>
      </p:sp>
      <p:sp>
        <p:nvSpPr>
          <p:cNvPr id="2" name="矩形 1"/>
          <p:cNvSpPr/>
          <p:nvPr/>
        </p:nvSpPr>
        <p:spPr>
          <a:xfrm>
            <a:off x="6023810" y="678010"/>
            <a:ext cx="45719" cy="52863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wipe(left)">
                                      <p:cBhvr>
                                        <p:cTn id="7" dur="500"/>
                                        <p:tgtEl>
                                          <p:spTgt spid="13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53" presetClass="entr" presetSubtype="16" fill="hold" grpId="0" nodeType="withEffect">
                                  <p:stCondLst>
                                    <p:cond delay="2400"/>
                                  </p:stCondLst>
                                  <p:childTnLst>
                                    <p:set>
                                      <p:cBhvr>
                                        <p:cTn id="12" dur="1" fill="hold">
                                          <p:stCondLst>
                                            <p:cond delay="0"/>
                                          </p:stCondLst>
                                        </p:cTn>
                                        <p:tgtEl>
                                          <p:spTgt spid="257"/>
                                        </p:tgtEl>
                                        <p:attrNameLst>
                                          <p:attrName>style.visibility</p:attrName>
                                        </p:attrNameLst>
                                      </p:cBhvr>
                                      <p:to>
                                        <p:strVal val="visible"/>
                                      </p:to>
                                    </p:set>
                                    <p:anim calcmode="lin" valueType="num">
                                      <p:cBhvr>
                                        <p:cTn id="13" dur="1500" fill="hold"/>
                                        <p:tgtEl>
                                          <p:spTgt spid="257"/>
                                        </p:tgtEl>
                                        <p:attrNameLst>
                                          <p:attrName>ppt_w</p:attrName>
                                        </p:attrNameLst>
                                      </p:cBhvr>
                                      <p:tavLst>
                                        <p:tav tm="0">
                                          <p:val>
                                            <p:fltVal val="0"/>
                                          </p:val>
                                        </p:tav>
                                        <p:tav tm="100000">
                                          <p:val>
                                            <p:strVal val="#ppt_w"/>
                                          </p:val>
                                        </p:tav>
                                      </p:tavLst>
                                    </p:anim>
                                    <p:anim calcmode="lin" valueType="num">
                                      <p:cBhvr>
                                        <p:cTn id="14" dur="1500" fill="hold"/>
                                        <p:tgtEl>
                                          <p:spTgt spid="257"/>
                                        </p:tgtEl>
                                        <p:attrNameLst>
                                          <p:attrName>ppt_h</p:attrName>
                                        </p:attrNameLst>
                                      </p:cBhvr>
                                      <p:tavLst>
                                        <p:tav tm="0">
                                          <p:val>
                                            <p:fltVal val="0"/>
                                          </p:val>
                                        </p:tav>
                                        <p:tav tm="100000">
                                          <p:val>
                                            <p:strVal val="#ppt_h"/>
                                          </p:val>
                                        </p:tav>
                                      </p:tavLst>
                                    </p:anim>
                                    <p:animEffect transition="in" filter="fade">
                                      <p:cBhvr>
                                        <p:cTn id="15" dur="1500"/>
                                        <p:tgtEl>
                                          <p:spTgt spid="25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257" grpId="0" bldLvl="0" animBg="1"/>
      <p:bldP spid="3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形状 19"/>
          <p:cNvSpPr/>
          <p:nvPr/>
        </p:nvSpPr>
        <p:spPr>
          <a:xfrm>
            <a:off x="5017135" y="1633855"/>
            <a:ext cx="6580505" cy="4235450"/>
          </a:xfrm>
          <a:custGeom>
            <a:avLst/>
            <a:gdLst>
              <a:gd name="connsiteX0" fmla="*/ 0 w 6884670"/>
              <a:gd name="connsiteY0" fmla="*/ 0 h 3225800"/>
              <a:gd name="connsiteX1" fmla="*/ 6884670 w 6884670"/>
              <a:gd name="connsiteY1" fmla="*/ 0 h 3225800"/>
              <a:gd name="connsiteX2" fmla="*/ 6884670 w 6884670"/>
              <a:gd name="connsiteY2" fmla="*/ 3225800 h 3225800"/>
              <a:gd name="connsiteX3" fmla="*/ 0 w 6884670"/>
              <a:gd name="connsiteY3" fmla="*/ 3225800 h 3225800"/>
            </a:gdLst>
            <a:ahLst/>
            <a:cxnLst>
              <a:cxn ang="0">
                <a:pos x="connsiteX0" y="connsiteY0"/>
              </a:cxn>
              <a:cxn ang="0">
                <a:pos x="connsiteX1" y="connsiteY1"/>
              </a:cxn>
              <a:cxn ang="0">
                <a:pos x="connsiteX2" y="connsiteY2"/>
              </a:cxn>
              <a:cxn ang="0">
                <a:pos x="connsiteX3" y="connsiteY3"/>
              </a:cxn>
            </a:cxnLst>
            <a:rect l="l" t="t" r="r" b="b"/>
            <a:pathLst>
              <a:path w="6884670" h="3225800">
                <a:moveTo>
                  <a:pt x="0" y="0"/>
                </a:moveTo>
                <a:lnTo>
                  <a:pt x="6884670" y="0"/>
                </a:lnTo>
                <a:lnTo>
                  <a:pt x="6884670" y="3225800"/>
                </a:lnTo>
                <a:lnTo>
                  <a:pt x="0" y="322580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schemeClr val="bg1"/>
              </a:solidFill>
              <a:latin typeface="字魂95号-手刻宋-Regular" panose="00000500000000000000" charset="-122"/>
              <a:ea typeface="字魂95号-手刻宋-Regular" panose="00000500000000000000" charset="-122"/>
            </a:endParaRPr>
          </a:p>
        </p:txBody>
      </p:sp>
      <p:sp>
        <p:nvSpPr>
          <p:cNvPr id="133" name="文本框 132"/>
          <p:cNvSpPr txBox="1"/>
          <p:nvPr/>
        </p:nvSpPr>
        <p:spPr>
          <a:xfrm>
            <a:off x="5579574" y="2784930"/>
            <a:ext cx="5454993" cy="2676525"/>
          </a:xfrm>
          <a:prstGeom prst="rect">
            <a:avLst/>
          </a:prstGeom>
          <a:noFill/>
        </p:spPr>
        <p:txBody>
          <a:bodyPr wrap="square" rtlCol="0">
            <a:spAutoFit/>
          </a:bodyPr>
          <a:lstStyle/>
          <a:p>
            <a:pPr marL="285750" indent="-285750" algn="just" hangingPunct="0">
              <a:lnSpc>
                <a:spcPct val="150000"/>
              </a:lnSpc>
              <a:buFont typeface="Arial" panose="020B0604020202020204" pitchFamily="34" charset="0"/>
              <a:buChar char="•"/>
            </a:pPr>
            <a:r>
              <a:rPr lang="zh-CN" altLang="en-US" sz="1400" dirty="0">
                <a:solidFill>
                  <a:schemeClr val="tx1"/>
                </a:solidFill>
                <a:latin typeface="字魂95号-手刻宋-Regular" panose="00000500000000000000" charset="-122"/>
                <a:ea typeface="字魂95号-手刻宋-Regular" panose="00000500000000000000" charset="-122"/>
                <a:cs typeface="+mn-ea"/>
                <a:sym typeface="+mn-lt"/>
              </a:rPr>
              <a:t>贞洁观念是一种伦理道德观念，在原始社会时期就已经存在。最早的贞洁观念可以追溯到原始社会末期。</a:t>
            </a:r>
          </a:p>
          <a:p>
            <a:pPr marL="285750" indent="-285750" algn="just" hangingPunct="0">
              <a:lnSpc>
                <a:spcPct val="150000"/>
              </a:lnSpc>
              <a:buFont typeface="Arial" panose="020B0604020202020204" pitchFamily="34" charset="0"/>
              <a:buChar char="•"/>
            </a:pPr>
            <a:r>
              <a:rPr lang="zh-CN" altLang="en-US" sz="1400" dirty="0">
                <a:solidFill>
                  <a:schemeClr val="tx1"/>
                </a:solidFill>
                <a:latin typeface="字魂95号-手刻宋-Regular" panose="00000500000000000000" charset="-122"/>
                <a:ea typeface="字魂95号-手刻宋-Regular" panose="00000500000000000000" charset="-122"/>
                <a:cs typeface="+mn-ea"/>
                <a:sym typeface="+mn-lt"/>
              </a:rPr>
              <a:t>随着社会生产力的进步，人类社会逐渐进入了文明时代，人们对于性行为的认识和控制能力也逐渐提高，在这一时期，女性的贞洁观念开始萌芽并逐步成熟。这一时期，人们开始对女性进行道德教育，并且对男性进行道德约束。当时的儒家思想在中国占据主导地位，儒家思想倡导“三从四德”和“男女授受不亲”的传统观念。</a:t>
            </a:r>
          </a:p>
        </p:txBody>
      </p:sp>
      <p:sp>
        <p:nvSpPr>
          <p:cNvPr id="12" name="矩形: 圆角 11"/>
          <p:cNvSpPr/>
          <p:nvPr/>
        </p:nvSpPr>
        <p:spPr>
          <a:xfrm>
            <a:off x="6584315" y="2105660"/>
            <a:ext cx="3594100" cy="480060"/>
          </a:xfrm>
          <a:prstGeom prst="roundRect">
            <a:avLst>
              <a:gd name="adj" fmla="val 50000"/>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000" dirty="0">
                <a:solidFill>
                  <a:schemeClr val="bg1"/>
                </a:solidFill>
                <a:latin typeface="字魂95号-手刻宋-Regular" panose="00000500000000000000" charset="-122"/>
                <a:ea typeface="字魂95号-手刻宋-Regular" panose="00000500000000000000" charset="-122"/>
              </a:rPr>
              <a:t>1.</a:t>
            </a:r>
            <a:r>
              <a:rPr lang="zh-CN" altLang="en-US" sz="2000" dirty="0">
                <a:solidFill>
                  <a:schemeClr val="bg1"/>
                </a:solidFill>
                <a:latin typeface="字魂95号-手刻宋-Regular" panose="00000500000000000000" charset="-122"/>
                <a:ea typeface="字魂95号-手刻宋-Regular" panose="00000500000000000000" charset="-122"/>
              </a:rPr>
              <a:t>贞洁观念的起源</a:t>
            </a:r>
          </a:p>
        </p:txBody>
      </p:sp>
      <p:sp>
        <p:nvSpPr>
          <p:cNvPr id="141" name="矩形 140"/>
          <p:cNvSpPr/>
          <p:nvPr/>
        </p:nvSpPr>
        <p:spPr>
          <a:xfrm>
            <a:off x="10264140" y="5749290"/>
            <a:ext cx="1337310" cy="80010"/>
          </a:xfrm>
          <a:prstGeom prst="rect">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schemeClr val="bg1"/>
              </a:solidFill>
              <a:latin typeface="字魂95号-手刻宋-Regular" panose="00000500000000000000" charset="-122"/>
              <a:ea typeface="字魂95号-手刻宋-Regular" panose="00000500000000000000" charset="-122"/>
            </a:endParaRPr>
          </a:p>
        </p:txBody>
      </p:sp>
      <p:grpSp>
        <p:nvGrpSpPr>
          <p:cNvPr id="6" name="组合 5"/>
          <p:cNvGrpSpPr/>
          <p:nvPr/>
        </p:nvGrpSpPr>
        <p:grpSpPr>
          <a:xfrm>
            <a:off x="11366148" y="1057311"/>
            <a:ext cx="703297" cy="83244"/>
            <a:chOff x="1872263" y="6272678"/>
            <a:chExt cx="1115163" cy="131993"/>
          </a:xfrm>
          <a:solidFill>
            <a:schemeClr val="accent2"/>
          </a:solidFill>
        </p:grpSpPr>
        <p:sp>
          <p:nvSpPr>
            <p:cNvPr id="7" name="平行四边形 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 name="平行四边形 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 name="平行四边形 1"/>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3" name="平行四边形 2"/>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189" name="组合 188"/>
          <p:cNvGrpSpPr/>
          <p:nvPr/>
        </p:nvGrpSpPr>
        <p:grpSpPr>
          <a:xfrm>
            <a:off x="998731" y="651302"/>
            <a:ext cx="706119" cy="533399"/>
            <a:chOff x="7308952" y="2764448"/>
            <a:chExt cx="706119" cy="533399"/>
          </a:xfrm>
          <a:solidFill>
            <a:schemeClr val="accent2"/>
          </a:solidFill>
        </p:grpSpPr>
        <p:sp>
          <p:nvSpPr>
            <p:cNvPr id="190" name="椭圆 189"/>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descr="古代女子的三从四德，到底指的是什么东西？三什么四个啥|女诫|三从四德|女子_新浪新闻">
            <a:extLst>
              <a:ext uri="{FF2B5EF4-FFF2-40B4-BE49-F238E27FC236}">
                <a16:creationId xmlns:a16="http://schemas.microsoft.com/office/drawing/2014/main" id="{9FAD4370-41D9-25D8-F637-272F0E9148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8" r="36750"/>
          <a:stretch/>
        </p:blipFill>
        <p:spPr bwMode="auto">
          <a:xfrm>
            <a:off x="823944" y="1848063"/>
            <a:ext cx="3855721" cy="31618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41"/>
                                        </p:tgtEl>
                                        <p:attrNameLst>
                                          <p:attrName>style.visibility</p:attrName>
                                        </p:attrNameLst>
                                      </p:cBhvr>
                                      <p:to>
                                        <p:strVal val="visible"/>
                                      </p:to>
                                    </p:set>
                                    <p:anim calcmode="lin" valueType="num">
                                      <p:cBhvr>
                                        <p:cTn id="19" dur="500" fill="hold"/>
                                        <p:tgtEl>
                                          <p:spTgt spid="141"/>
                                        </p:tgtEl>
                                        <p:attrNameLst>
                                          <p:attrName>ppt_w</p:attrName>
                                        </p:attrNameLst>
                                      </p:cBhvr>
                                      <p:tavLst>
                                        <p:tav tm="0">
                                          <p:val>
                                            <p:fltVal val="0"/>
                                          </p:val>
                                        </p:tav>
                                        <p:tav tm="100000">
                                          <p:val>
                                            <p:strVal val="#ppt_w"/>
                                          </p:val>
                                        </p:tav>
                                      </p:tavLst>
                                    </p:anim>
                                    <p:anim calcmode="lin" valueType="num">
                                      <p:cBhvr>
                                        <p:cTn id="20" dur="500" fill="hold"/>
                                        <p:tgtEl>
                                          <p:spTgt spid="141"/>
                                        </p:tgtEl>
                                        <p:attrNameLst>
                                          <p:attrName>ppt_h</p:attrName>
                                        </p:attrNameLst>
                                      </p:cBhvr>
                                      <p:tavLst>
                                        <p:tav tm="0">
                                          <p:val>
                                            <p:fltVal val="0"/>
                                          </p:val>
                                        </p:tav>
                                        <p:tav tm="100000">
                                          <p:val>
                                            <p:strVal val="#ppt_h"/>
                                          </p:val>
                                        </p:tav>
                                      </p:tavLst>
                                    </p:anim>
                                    <p:animEffect transition="in" filter="fade">
                                      <p:cBhvr>
                                        <p:cTn id="21" dur="500"/>
                                        <p:tgtEl>
                                          <p:spTgt spid="141"/>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42" presetClass="entr" presetSubtype="0" fill="hold" nodeType="withEffect">
                                  <p:stCondLst>
                                    <p:cond delay="0"/>
                                  </p:stCondLst>
                                  <p:childTnLst>
                                    <p:set>
                                      <p:cBhvr>
                                        <p:cTn id="26" dur="1" fill="hold">
                                          <p:stCondLst>
                                            <p:cond delay="0"/>
                                          </p:stCondLst>
                                        </p:cTn>
                                        <p:tgtEl>
                                          <p:spTgt spid="189"/>
                                        </p:tgtEl>
                                        <p:attrNameLst>
                                          <p:attrName>style.visibility</p:attrName>
                                        </p:attrNameLst>
                                      </p:cBhvr>
                                      <p:to>
                                        <p:strVal val="visible"/>
                                      </p:to>
                                    </p:set>
                                    <p:animEffect transition="in" filter="fade">
                                      <p:cBhvr>
                                        <p:cTn id="27" dur="1000"/>
                                        <p:tgtEl>
                                          <p:spTgt spid="189"/>
                                        </p:tgtEl>
                                      </p:cBhvr>
                                    </p:animEffect>
                                    <p:anim calcmode="lin" valueType="num">
                                      <p:cBhvr>
                                        <p:cTn id="28" dur="1000" fill="hold"/>
                                        <p:tgtEl>
                                          <p:spTgt spid="189"/>
                                        </p:tgtEl>
                                        <p:attrNameLst>
                                          <p:attrName>ppt_x</p:attrName>
                                        </p:attrNameLst>
                                      </p:cBhvr>
                                      <p:tavLst>
                                        <p:tav tm="0">
                                          <p:val>
                                            <p:strVal val="#ppt_x"/>
                                          </p:val>
                                        </p:tav>
                                        <p:tav tm="100000">
                                          <p:val>
                                            <p:strVal val="#ppt_x"/>
                                          </p:val>
                                        </p:tav>
                                      </p:tavLst>
                                    </p:anim>
                                    <p:anim calcmode="lin" valueType="num">
                                      <p:cBhvr>
                                        <p:cTn id="29"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33" grpId="0"/>
      <p:bldP spid="12" grpId="0" bldLvl="0" animBg="1"/>
      <p:bldP spid="14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5171440"/>
            <a:ext cx="12192000" cy="1686560"/>
          </a:xfrm>
          <a:prstGeom prst="rect">
            <a:avLst/>
          </a:prstGeom>
          <a:solidFill>
            <a:schemeClr val="accent4"/>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字魂95号-手刻宋-Regular" panose="00000500000000000000" charset="-122"/>
              <a:ea typeface="字魂95号-手刻宋-Regular" panose="00000500000000000000" charset="-122"/>
            </a:endParaRPr>
          </a:p>
        </p:txBody>
      </p:sp>
      <p:sp>
        <p:nvSpPr>
          <p:cNvPr id="31" name="文本框 30"/>
          <p:cNvSpPr txBox="1"/>
          <p:nvPr/>
        </p:nvSpPr>
        <p:spPr>
          <a:xfrm>
            <a:off x="6068693" y="1903085"/>
            <a:ext cx="5273041" cy="3969385"/>
          </a:xfrm>
          <a:prstGeom prst="rect">
            <a:avLst/>
          </a:prstGeom>
          <a:noFill/>
        </p:spPr>
        <p:txBody>
          <a:bodyPr wrap="square" rtlCol="0">
            <a:spAutoFit/>
          </a:bodyPr>
          <a:lstStyle/>
          <a:p>
            <a:pPr marL="285750" indent="-285750" algn="just" hangingPunct="0">
              <a:lnSpc>
                <a:spcPct val="150000"/>
              </a:lnSpc>
              <a:buFont typeface="Arial" panose="020B0604020202020204" pitchFamily="34" charset="0"/>
              <a:buChar char="•"/>
            </a:pPr>
            <a:r>
              <a:rPr lang="zh-CN" altLang="en-US" sz="1400" dirty="0">
                <a:solidFill>
                  <a:schemeClr val="tx1"/>
                </a:solidFill>
                <a:latin typeface="字魂95号-手刻宋-Regular" panose="00000500000000000000" charset="-122"/>
                <a:ea typeface="字魂95号-手刻宋-Regular" panose="00000500000000000000" charset="-122"/>
                <a:cs typeface="+mn-ea"/>
                <a:sym typeface="+mn-lt"/>
              </a:rPr>
              <a:t>在封建社会，由于国家的力量过于薄弱，礼教制度的控制也就只能通过儒家学说来进行。儒家学说从一开始就将贞洁观念视为维护封建统治的重要手段，并通过“三从四德”的规范使妇女成为男性的附属品，从而使女性的地位处于从属地位。</a:t>
            </a:r>
          </a:p>
          <a:p>
            <a:pPr marL="285750" indent="-285750" algn="just" hangingPunct="0">
              <a:lnSpc>
                <a:spcPct val="150000"/>
              </a:lnSpc>
              <a:buFont typeface="Arial" panose="020B0604020202020204" pitchFamily="34" charset="0"/>
              <a:buChar char="•"/>
            </a:pPr>
            <a:r>
              <a:rPr lang="zh-CN" altLang="en-US" sz="1400" dirty="0">
                <a:solidFill>
                  <a:schemeClr val="tx1"/>
                </a:solidFill>
                <a:latin typeface="字魂95号-手刻宋-Regular" panose="00000500000000000000" charset="-122"/>
                <a:ea typeface="字魂95号-手刻宋-Regular" panose="00000500000000000000" charset="-122"/>
                <a:cs typeface="+mn-ea"/>
                <a:sym typeface="+mn-lt"/>
              </a:rPr>
              <a:t>从西汉到明清，儒家学说一直是封建社会主流意识形态。贞洁观念也随之成为传统社会的道德规范和行为准则。</a:t>
            </a:r>
          </a:p>
          <a:p>
            <a:pPr marL="285750" indent="-285750" algn="just" hangingPunct="0">
              <a:lnSpc>
                <a:spcPct val="150000"/>
              </a:lnSpc>
              <a:buFont typeface="Arial" panose="020B0604020202020204" pitchFamily="34" charset="0"/>
              <a:buChar char="•"/>
            </a:pPr>
            <a:r>
              <a:rPr lang="zh-CN" altLang="en-US" sz="1400" dirty="0">
                <a:solidFill>
                  <a:schemeClr val="tx1"/>
                </a:solidFill>
                <a:latin typeface="字魂95号-手刻宋-Regular" panose="00000500000000000000" charset="-122"/>
                <a:ea typeface="字魂95号-手刻宋-Regular" panose="00000500000000000000" charset="-122"/>
                <a:cs typeface="+mn-ea"/>
                <a:sym typeface="+mn-lt"/>
              </a:rPr>
              <a:t>儒家思想作为中国传统文化的核心，对中国古代社会产生了极其深刻的影响，也是封建统治思想中最核心、最牢固的部分。在此期间，贞洁观念一直以一种强制、规范的形式存在于女性日常生活中，并对中国古代社会产生了重要影响。 在中国古代，婚姻制度的形成与发展是社会经济发展的产物，贞洁观念是这一时期婚姻制度的重要体现。</a:t>
            </a:r>
          </a:p>
        </p:txBody>
      </p:sp>
      <p:cxnSp>
        <p:nvCxnSpPr>
          <p:cNvPr id="14" name="直接连接符 13"/>
          <p:cNvCxnSpPr/>
          <p:nvPr/>
        </p:nvCxnSpPr>
        <p:spPr>
          <a:xfrm>
            <a:off x="5745480" y="2072640"/>
            <a:ext cx="0" cy="2936240"/>
          </a:xfrm>
          <a:prstGeom prst="line">
            <a:avLst/>
          </a:prstGeom>
          <a:ln w="25400">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grpSp>
        <p:nvGrpSpPr>
          <p:cNvPr id="6" name="组合 5"/>
          <p:cNvGrpSpPr/>
          <p:nvPr/>
        </p:nvGrpSpPr>
        <p:grpSpPr>
          <a:xfrm>
            <a:off x="11409963" y="900466"/>
            <a:ext cx="703297" cy="83244"/>
            <a:chOff x="1872263" y="6272678"/>
            <a:chExt cx="1115163" cy="131993"/>
          </a:xfrm>
          <a:solidFill>
            <a:srgbClr val="F15B67"/>
          </a:solidFill>
        </p:grpSpPr>
        <p:sp>
          <p:nvSpPr>
            <p:cNvPr id="7" name="平行四边形 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 name="平行四边形 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 name="平行四边形 1"/>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3" name="平行四边形 2"/>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189" name="组合 188"/>
          <p:cNvGrpSpPr/>
          <p:nvPr/>
        </p:nvGrpSpPr>
        <p:grpSpPr>
          <a:xfrm>
            <a:off x="953011" y="571927"/>
            <a:ext cx="706119" cy="533399"/>
            <a:chOff x="7308952" y="2764448"/>
            <a:chExt cx="706119" cy="533399"/>
          </a:xfrm>
          <a:solidFill>
            <a:schemeClr val="accent2"/>
          </a:solidFill>
        </p:grpSpPr>
        <p:sp>
          <p:nvSpPr>
            <p:cNvPr id="190" name="椭圆 189"/>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1" name="椭圆 190"/>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2" name="椭圆 191"/>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3" name="椭圆 192"/>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4" name="椭圆 193"/>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5" name="椭圆 194"/>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6" name="椭圆 195"/>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7" name="椭圆 196"/>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8" name="椭圆 197"/>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9" name="椭圆 198"/>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0" name="椭圆 199"/>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1" name="椭圆 200"/>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2" name="椭圆 201"/>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3" name="椭圆 202"/>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4" name="椭圆 203"/>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5" name="椭圆 204"/>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6" name="椭圆 205"/>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7" name="椭圆 206"/>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8" name="椭圆 207"/>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9" name="椭圆 208"/>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0" name="椭圆 209"/>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1" name="椭圆 210"/>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2" name="椭圆 211"/>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3" name="椭圆 212"/>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4" name="椭圆 213"/>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5" name="椭圆 214"/>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6" name="椭圆 215"/>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7" name="椭圆 216"/>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8" name="椭圆 217"/>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9" name="椭圆 218"/>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9" name="文本框 8"/>
          <p:cNvSpPr txBox="1"/>
          <p:nvPr/>
        </p:nvSpPr>
        <p:spPr>
          <a:xfrm>
            <a:off x="6777990" y="1250950"/>
            <a:ext cx="4064000" cy="398780"/>
          </a:xfrm>
          <a:prstGeom prst="rect">
            <a:avLst/>
          </a:prstGeom>
          <a:noFill/>
        </p:spPr>
        <p:txBody>
          <a:bodyPr wrap="square" rtlCol="0">
            <a:spAutoFit/>
          </a:bodyPr>
          <a:lstStyle/>
          <a:p>
            <a:r>
              <a:rPr lang="zh-CN" altLang="en-US" sz="2000" b="1" dirty="0">
                <a:solidFill>
                  <a:srgbClr val="DEBC93"/>
                </a:solidFill>
                <a:latin typeface="字魂95号-手刻宋-Regular" panose="00000500000000000000" charset="-122"/>
                <a:ea typeface="字魂95号-手刻宋-Regular" panose="00000500000000000000" charset="-122"/>
                <a:cs typeface="+mn-ea"/>
              </a:rPr>
              <a:t>2.贞洁观念在不同历史时期的表现</a:t>
            </a:r>
          </a:p>
        </p:txBody>
      </p:sp>
      <p:pic>
        <p:nvPicPr>
          <p:cNvPr id="2050" name="Picture 2" descr="清朝时期令人目瞪口呆的的女性贞洁观念_历史网-中国历史之家、历史上的今天、历史朝代顺序表、历史人物故事、看历史、新都网、历史春秋网">
            <a:extLst>
              <a:ext uri="{FF2B5EF4-FFF2-40B4-BE49-F238E27FC236}">
                <a16:creationId xmlns:a16="http://schemas.microsoft.com/office/drawing/2014/main" id="{EB2F81F2-F99F-CB8D-4480-E81329B0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50" y="1649730"/>
            <a:ext cx="4759709" cy="326346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anim calcmode="lin" valueType="num">
                                      <p:cBhvr>
                                        <p:cTn id="22" dur="1000" fill="hold"/>
                                        <p:tgtEl>
                                          <p:spTgt spid="189"/>
                                        </p:tgtEl>
                                        <p:attrNameLst>
                                          <p:attrName>ppt_x</p:attrName>
                                        </p:attrNameLst>
                                      </p:cBhvr>
                                      <p:tavLst>
                                        <p:tav tm="0">
                                          <p:val>
                                            <p:strVal val="#ppt_x"/>
                                          </p:val>
                                        </p:tav>
                                        <p:tav tm="100000">
                                          <p:val>
                                            <p:strVal val="#ppt_x"/>
                                          </p:val>
                                        </p:tav>
                                      </p:tavLst>
                                    </p:anim>
                                    <p:anim calcmode="lin" valueType="num">
                                      <p:cBhvr>
                                        <p:cTn id="23"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53135" y="2535555"/>
            <a:ext cx="3160395" cy="1887220"/>
          </a:xfrm>
          <a:prstGeom prst="rect">
            <a:avLst/>
          </a:prstGeom>
          <a:noFill/>
        </p:spPr>
        <p:txBody>
          <a:bodyPr wrap="square" rtlCol="0">
            <a:noAutofit/>
          </a:bodyPr>
          <a:lstStyle/>
          <a:p>
            <a:pPr algn="just" hangingPunct="0">
              <a:lnSpc>
                <a:spcPct val="150000"/>
              </a:lnSpc>
            </a:pPr>
            <a:r>
              <a:rPr lang="en-US" altLang="zh-CN" sz="1400" dirty="0">
                <a:solidFill>
                  <a:schemeClr val="tx2"/>
                </a:solidFill>
                <a:latin typeface="字魂95号-手刻宋-Regular" panose="00000500000000000000" charset="-122"/>
                <a:ea typeface="字魂95号-手刻宋-Regular" panose="00000500000000000000" charset="-122"/>
                <a:cs typeface="+mn-ea"/>
                <a:sym typeface="+mn-lt"/>
              </a:rPr>
              <a:t>    </a:t>
            </a:r>
            <a:r>
              <a:rPr lang="zh-CN" altLang="en-US" sz="1400" dirty="0">
                <a:solidFill>
                  <a:schemeClr val="tx1"/>
                </a:solidFill>
                <a:latin typeface="字魂95号-手刻宋-Regular" panose="00000500000000000000" charset="-122"/>
                <a:ea typeface="字魂95号-手刻宋-Regular" panose="00000500000000000000" charset="-122"/>
                <a:cs typeface="+mn-ea"/>
                <a:sym typeface="+mn-lt"/>
              </a:rPr>
              <a:t>贞洁观念作为一种道德观念，本质上属于性别角色。性别角色是指社会对于男性和女性在行为、角色等方面的期望和要求，这些期望和要求往往基于性别的刻板印象和文化传统。</a:t>
            </a:r>
          </a:p>
        </p:txBody>
      </p:sp>
      <p:sp>
        <p:nvSpPr>
          <p:cNvPr id="33" name="文本框 32"/>
          <p:cNvSpPr txBox="1"/>
          <p:nvPr/>
        </p:nvSpPr>
        <p:spPr>
          <a:xfrm>
            <a:off x="872490" y="1922780"/>
            <a:ext cx="2440940" cy="440690"/>
          </a:xfrm>
          <a:prstGeom prst="rect">
            <a:avLst/>
          </a:prstGeom>
          <a:noFill/>
        </p:spPr>
        <p:txBody>
          <a:bodyPr wrap="square" rtlCol="0">
            <a:noAutofit/>
          </a:bodyPr>
          <a:lstStyle/>
          <a:p>
            <a:pPr algn="ctr" hangingPunct="0">
              <a:lnSpc>
                <a:spcPct val="150000"/>
              </a:lnSpc>
            </a:pPr>
            <a:r>
              <a:rPr lang="zh-CN" altLang="en-US" sz="2000" b="1" dirty="0">
                <a:solidFill>
                  <a:schemeClr val="accent4">
                    <a:lumMod val="100000"/>
                  </a:schemeClr>
                </a:solidFill>
                <a:latin typeface="字魂95号-手刻宋-Regular" panose="00000500000000000000" charset="-122"/>
                <a:ea typeface="字魂95号-手刻宋-Regular" panose="00000500000000000000" charset="-122"/>
                <a:cs typeface="+mn-ea"/>
                <a:sym typeface="+mn-lt"/>
              </a:rPr>
              <a:t>3</a:t>
            </a:r>
            <a:r>
              <a:rPr lang="en-US" altLang="zh-CN" sz="2000" b="1" dirty="0">
                <a:solidFill>
                  <a:schemeClr val="accent4">
                    <a:lumMod val="100000"/>
                  </a:schemeClr>
                </a:solidFill>
                <a:latin typeface="字魂95号-手刻宋-Regular" panose="00000500000000000000" charset="-122"/>
                <a:ea typeface="字魂95号-手刻宋-Regular" panose="00000500000000000000" charset="-122"/>
                <a:cs typeface="+mn-ea"/>
                <a:sym typeface="+mn-lt"/>
              </a:rPr>
              <a:t>.</a:t>
            </a:r>
            <a:r>
              <a:rPr lang="zh-CN" altLang="en-US" sz="2000" b="1" dirty="0">
                <a:solidFill>
                  <a:schemeClr val="accent4">
                    <a:lumMod val="100000"/>
                  </a:schemeClr>
                </a:solidFill>
                <a:latin typeface="字魂95号-手刻宋-Regular" panose="00000500000000000000" charset="-122"/>
                <a:ea typeface="字魂95号-手刻宋-Regular" panose="00000500000000000000" charset="-122"/>
                <a:cs typeface="+mn-ea"/>
                <a:sym typeface="+mn-lt"/>
              </a:rPr>
              <a:t>贞洁观念的本质</a:t>
            </a:r>
          </a:p>
        </p:txBody>
      </p:sp>
      <p:sp>
        <p:nvSpPr>
          <p:cNvPr id="35" name="文本框 34"/>
          <p:cNvSpPr txBox="1"/>
          <p:nvPr/>
        </p:nvSpPr>
        <p:spPr>
          <a:xfrm>
            <a:off x="998855" y="4507230"/>
            <a:ext cx="9538335" cy="1503680"/>
          </a:xfrm>
          <a:prstGeom prst="rect">
            <a:avLst/>
          </a:prstGeom>
          <a:noFill/>
        </p:spPr>
        <p:txBody>
          <a:bodyPr wrap="square" rtlCol="0">
            <a:noAutofit/>
          </a:bodyPr>
          <a:lstStyle/>
          <a:p>
            <a:pPr algn="just" hangingPunct="0">
              <a:lnSpc>
                <a:spcPct val="150000"/>
              </a:lnSpc>
            </a:pPr>
            <a:r>
              <a:rPr lang="en-US" altLang="zh-CN" sz="1600" dirty="0">
                <a:solidFill>
                  <a:schemeClr val="tx2"/>
                </a:solidFill>
                <a:latin typeface="字魂95号-手刻宋-Regular" panose="00000500000000000000" charset="-122"/>
                <a:ea typeface="字魂95号-手刻宋-Regular" panose="00000500000000000000" charset="-122"/>
                <a:cs typeface="+mn-ea"/>
                <a:sym typeface="+mn-lt"/>
              </a:rPr>
              <a:t>    </a:t>
            </a:r>
            <a:r>
              <a:rPr lang="zh-CN" altLang="en-US" sz="1600" dirty="0">
                <a:solidFill>
                  <a:schemeClr val="tx1"/>
                </a:solidFill>
                <a:latin typeface="字魂95号-手刻宋-Regular" panose="00000500000000000000" charset="-122"/>
                <a:ea typeface="字魂95号-手刻宋-Regular" panose="00000500000000000000" charset="-122"/>
                <a:cs typeface="+mn-ea"/>
                <a:sym typeface="+mn-lt"/>
              </a:rPr>
              <a:t>社会道德观下的传统性别角色造成的是双重化的贞节标准，使得强迫性的性行为被看成男性的力量象征与个人荣耀，对女性则是身体的不洁和人格的耻辱。“他发现社会对性的禁忌感太方便了，强暴一个女生，全世界都觉得是她自己的错，连她都觉得是自己的错。罪恶感又会把她赶回他身边”。正是传统性别角色带来的双重贞洁标准给予了施暴者持续作恶的力量。</a:t>
            </a:r>
          </a:p>
        </p:txBody>
      </p:sp>
      <p:sp>
        <p:nvSpPr>
          <p:cNvPr id="38" name="矩形 37"/>
          <p:cNvSpPr/>
          <p:nvPr/>
        </p:nvSpPr>
        <p:spPr>
          <a:xfrm>
            <a:off x="11088370" y="4270375"/>
            <a:ext cx="363855" cy="2610485"/>
          </a:xfrm>
          <a:prstGeom prst="rect">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字魂95号-手刻宋-Regular" panose="00000500000000000000" charset="-122"/>
              <a:ea typeface="字魂95号-手刻宋-Regular" panose="00000500000000000000" charset="-122"/>
            </a:endParaRPr>
          </a:p>
        </p:txBody>
      </p:sp>
      <p:grpSp>
        <p:nvGrpSpPr>
          <p:cNvPr id="6" name="组合 5"/>
          <p:cNvGrpSpPr/>
          <p:nvPr/>
        </p:nvGrpSpPr>
        <p:grpSpPr>
          <a:xfrm>
            <a:off x="11366148" y="1057311"/>
            <a:ext cx="703297" cy="83244"/>
            <a:chOff x="1872263" y="6272678"/>
            <a:chExt cx="1115163" cy="131993"/>
          </a:xfrm>
          <a:solidFill>
            <a:schemeClr val="accent2"/>
          </a:solidFill>
        </p:grpSpPr>
        <p:sp>
          <p:nvSpPr>
            <p:cNvPr id="7" name="平行四边形 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 name="平行四边形 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 name="平行四边形 1"/>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3" name="平行四边形 2"/>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21" name="组合 20"/>
          <p:cNvGrpSpPr/>
          <p:nvPr/>
        </p:nvGrpSpPr>
        <p:grpSpPr>
          <a:xfrm>
            <a:off x="4446905" y="1273175"/>
            <a:ext cx="2233930" cy="264160"/>
            <a:chOff x="1872263" y="6272678"/>
            <a:chExt cx="1115163" cy="131993"/>
          </a:xfrm>
          <a:solidFill>
            <a:schemeClr val="accent2"/>
          </a:solidFill>
        </p:grpSpPr>
        <p:sp>
          <p:nvSpPr>
            <p:cNvPr id="22" name="平行四边形 21"/>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5" name="平行四边形 24"/>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6" name="平行四边形 25"/>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9" name="平行四边形 28"/>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30" name="平行四边形 29"/>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39" name="平行四边形 38"/>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0" name="平行四边形 39"/>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64" name="组合 63"/>
          <p:cNvGrpSpPr/>
          <p:nvPr/>
        </p:nvGrpSpPr>
        <p:grpSpPr>
          <a:xfrm>
            <a:off x="953011" y="617647"/>
            <a:ext cx="706119" cy="533399"/>
            <a:chOff x="7308952" y="2764448"/>
            <a:chExt cx="706119" cy="533399"/>
          </a:xfrm>
          <a:solidFill>
            <a:schemeClr val="accent4"/>
          </a:solidFill>
        </p:grpSpPr>
        <p:sp>
          <p:nvSpPr>
            <p:cNvPr id="65" name="椭圆 64"/>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7" name="椭圆 86"/>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8" name="椭圆 87"/>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9" name="椭圆 88"/>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90" name="椭圆 89"/>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91" name="椭圆 90"/>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92" name="椭圆 91"/>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93" name="椭圆 92"/>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94" name="椭圆 93"/>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pic>
        <p:nvPicPr>
          <p:cNvPr id="1030" name="Picture 6" descr="【观见】林奕含自杀悲剧：比错误更可怕的是什么？|悲剧|性侵|自杀_新浪新闻">
            <a:extLst>
              <a:ext uri="{FF2B5EF4-FFF2-40B4-BE49-F238E27FC236}">
                <a16:creationId xmlns:a16="http://schemas.microsoft.com/office/drawing/2014/main" id="{FCF39982-CD1B-9D3E-E18E-84EA6DA2C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28" y="1712901"/>
            <a:ext cx="4794393" cy="27098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randombar(horizontal)">
                                      <p:cBhvr>
                                        <p:cTn id="10" dur="500"/>
                                        <p:tgtEl>
                                          <p:spTgt spid="3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1000"/>
                                        <p:tgtEl>
                                          <p:spTgt spid="32"/>
                                        </p:tgtEl>
                                      </p:cBhvr>
                                    </p:animEffect>
                                    <p:anim calcmode="lin" valueType="num">
                                      <p:cBhvr>
                                        <p:cTn id="21" dur="1000" fill="hold"/>
                                        <p:tgtEl>
                                          <p:spTgt spid="32"/>
                                        </p:tgtEl>
                                        <p:attrNameLst>
                                          <p:attrName>ppt_x</p:attrName>
                                        </p:attrNameLst>
                                      </p:cBhvr>
                                      <p:tavLst>
                                        <p:tav tm="0">
                                          <p:val>
                                            <p:strVal val="#ppt_x"/>
                                          </p:val>
                                        </p:tav>
                                        <p:tav tm="100000">
                                          <p:val>
                                            <p:strVal val="#ppt_x"/>
                                          </p:val>
                                        </p:tav>
                                      </p:tavLst>
                                    </p:anim>
                                    <p:anim calcmode="lin" valueType="num">
                                      <p:cBhvr>
                                        <p:cTn id="22" dur="1000" fill="hold"/>
                                        <p:tgtEl>
                                          <p:spTgt spid="32"/>
                                        </p:tgtEl>
                                        <p:attrNameLst>
                                          <p:attrName>ppt_y</p:attrName>
                                        </p:attrNameLst>
                                      </p:cBhvr>
                                      <p:tavLst>
                                        <p:tav tm="0">
                                          <p:val>
                                            <p:strVal val="#ppt_y+.1"/>
                                          </p:val>
                                        </p:tav>
                                        <p:tav tm="100000">
                                          <p:val>
                                            <p:strVal val="#ppt_y"/>
                                          </p:val>
                                        </p:tav>
                                      </p:tavLst>
                                    </p:anim>
                                  </p:childTnLst>
                                </p:cTn>
                              </p:par>
                              <p:par>
                                <p:cTn id="23" presetID="2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42"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anim calcmode="lin" valueType="num">
                                      <p:cBhvr>
                                        <p:cTn id="32" dur="1000" fill="hold"/>
                                        <p:tgtEl>
                                          <p:spTgt spid="64"/>
                                        </p:tgtEl>
                                        <p:attrNameLst>
                                          <p:attrName>ppt_x</p:attrName>
                                        </p:attrNameLst>
                                      </p:cBhvr>
                                      <p:tavLst>
                                        <p:tav tm="0">
                                          <p:val>
                                            <p:strVal val="#ppt_x"/>
                                          </p:val>
                                        </p:tav>
                                        <p:tav tm="100000">
                                          <p:val>
                                            <p:strVal val="#ppt_x"/>
                                          </p:val>
                                        </p:tav>
                                      </p:tavLst>
                                    </p:anim>
                                    <p:anim calcmode="lin" valueType="num">
                                      <p:cBhvr>
                                        <p:cTn id="33"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081556" y="1659255"/>
            <a:ext cx="4641850" cy="5038725"/>
          </a:xfrm>
          <a:prstGeom prst="rect">
            <a:avLst/>
          </a:prstGeom>
          <a:noFill/>
        </p:spPr>
        <p:txBody>
          <a:bodyPr wrap="square" rtlCol="0">
            <a:noAutofit/>
          </a:bodyPr>
          <a:lstStyle/>
          <a:p>
            <a:pPr marL="285750" indent="-285750" algn="just" fontAlgn="auto" hangingPunct="0">
              <a:lnSpc>
                <a:spcPts val="2300"/>
              </a:lnSpc>
              <a:buFont typeface="Arial" panose="020B0604020202020204" pitchFamily="34" charset="0"/>
              <a:buChar char="•"/>
            </a:pPr>
            <a:r>
              <a:rPr lang="zh-CN" altLang="en-US" sz="1400" dirty="0">
                <a:latin typeface="字魂95号-手刻宋-Regular" panose="00000500000000000000" charset="-122"/>
                <a:ea typeface="字魂95号-手刻宋-Regular" panose="00000500000000000000" charset="-122"/>
                <a:cs typeface="+mn-ea"/>
                <a:sym typeface="+mn-lt"/>
              </a:rPr>
              <a:t>性别角色规定了不同性别的人应该如何“扮演”他的角色，即男性和女性必须遵守的道德。所以不遵守性别角色就被认为不守德。饼干遭受奸污后遭到男友抛弃，这既荒谬又真实。造成男友这种反应的，是因为在群体心中，性别角色与社会道德是绑定的。失去了贞洁，就意味着没有扮演好自己的“性别角色”，即违反了社会道德。</a:t>
            </a:r>
          </a:p>
          <a:p>
            <a:pPr marL="285750" indent="-285750" algn="just" fontAlgn="auto" hangingPunct="0">
              <a:lnSpc>
                <a:spcPts val="2300"/>
              </a:lnSpc>
              <a:buFont typeface="Arial" panose="020B0604020202020204" pitchFamily="34" charset="0"/>
              <a:buChar char="•"/>
            </a:pPr>
            <a:r>
              <a:rPr lang="zh-CN" altLang="en-US" sz="1400" dirty="0">
                <a:latin typeface="字魂95号-手刻宋-Regular" panose="00000500000000000000" charset="-122"/>
                <a:ea typeface="字魂95号-手刻宋-Regular" panose="00000500000000000000" charset="-122"/>
                <a:cs typeface="+mn-ea"/>
                <a:sym typeface="+mn-lt"/>
              </a:rPr>
              <a:t>一方面，受害者受到来自内心的道德谴责，认为失去了贞洁是罪恶的。所以书中的受害者们会日益封闭自我，以至于要被迫爱上施暴者来缓解这种罪恶感，同时为施暴者的长期加害敞开大门。</a:t>
            </a:r>
          </a:p>
          <a:p>
            <a:pPr marL="285750" indent="-285750" algn="just" fontAlgn="auto" hangingPunct="0">
              <a:lnSpc>
                <a:spcPts val="2300"/>
              </a:lnSpc>
              <a:buFont typeface="Arial" panose="020B0604020202020204" pitchFamily="34" charset="0"/>
              <a:buChar char="•"/>
            </a:pPr>
            <a:r>
              <a:rPr lang="zh-CN" altLang="en-US" sz="1400" dirty="0">
                <a:latin typeface="字魂95号-手刻宋-Regular" panose="00000500000000000000" charset="-122"/>
                <a:ea typeface="字魂95号-手刻宋-Regular" panose="00000500000000000000" charset="-122"/>
                <a:cs typeface="+mn-ea"/>
                <a:sym typeface="+mn-lt"/>
              </a:rPr>
              <a:t>另一方面，性别角色与社会道德的绑定是隐式的，这导致了旁观者的漠视，加剧了受害者的创伤。当房思琪向母亲，饼干向男友求助，她们得到是对自己道德的批判。因为群体普遍认为失去贞洁意味着不符合传统性别角色，意味着违反道德，不分缘由。</a:t>
            </a:r>
          </a:p>
        </p:txBody>
      </p:sp>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2" name="平行四边形 11"/>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4" name="平行四边形 13"/>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1" name="组合 50"/>
          <p:cNvGrpSpPr/>
          <p:nvPr/>
        </p:nvGrpSpPr>
        <p:grpSpPr>
          <a:xfrm>
            <a:off x="998731" y="861487"/>
            <a:ext cx="706119" cy="533399"/>
            <a:chOff x="7308952" y="2764448"/>
            <a:chExt cx="706119" cy="533399"/>
          </a:xfrm>
          <a:solidFill>
            <a:schemeClr val="accent4"/>
          </a:solidFill>
        </p:grpSpPr>
        <p:sp>
          <p:nvSpPr>
            <p:cNvPr id="52" name="椭圆 51"/>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5" name="椭圆 54"/>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6" name="椭圆 55"/>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7" name="椭圆 56"/>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2" name="文本框 1"/>
          <p:cNvSpPr txBox="1"/>
          <p:nvPr/>
        </p:nvSpPr>
        <p:spPr>
          <a:xfrm>
            <a:off x="4242435" y="983615"/>
            <a:ext cx="4064000" cy="675640"/>
          </a:xfrm>
          <a:prstGeom prst="rect">
            <a:avLst/>
          </a:prstGeom>
          <a:noFill/>
        </p:spPr>
        <p:txBody>
          <a:bodyPr wrap="square" rtlCol="0">
            <a:spAutoFit/>
          </a:bodyPr>
          <a:lstStyle/>
          <a:p>
            <a:endParaRPr lang="zh-CN" altLang="en-US" b="1" dirty="0">
              <a:solidFill>
                <a:schemeClr val="accent4">
                  <a:lumMod val="100000"/>
                </a:schemeClr>
              </a:solidFill>
              <a:latin typeface="字魂95号-手刻宋-Regular" panose="00000500000000000000" charset="-122"/>
              <a:ea typeface="字魂95号-手刻宋-Regular" panose="00000500000000000000" charset="-122"/>
              <a:cs typeface="+mn-ea"/>
              <a:sym typeface="+mn-lt"/>
            </a:endParaRPr>
          </a:p>
          <a:p>
            <a:r>
              <a:rPr lang="zh-CN" altLang="en-US" sz="2000" b="1" dirty="0">
                <a:solidFill>
                  <a:schemeClr val="accent4">
                    <a:lumMod val="100000"/>
                  </a:schemeClr>
                </a:solidFill>
                <a:latin typeface="字魂95号-手刻宋-Regular" panose="00000500000000000000" charset="-122"/>
                <a:ea typeface="字魂95号-手刻宋-Regular" panose="00000500000000000000" charset="-122"/>
                <a:cs typeface="+mn-ea"/>
              </a:rPr>
              <a:t>4</a:t>
            </a:r>
            <a:r>
              <a:rPr lang="en-US" altLang="zh-CN" sz="2000" b="1" dirty="0">
                <a:solidFill>
                  <a:schemeClr val="accent4">
                    <a:lumMod val="100000"/>
                  </a:schemeClr>
                </a:solidFill>
                <a:latin typeface="字魂95号-手刻宋-Regular" panose="00000500000000000000" charset="-122"/>
                <a:ea typeface="字魂95号-手刻宋-Regular" panose="00000500000000000000" charset="-122"/>
                <a:cs typeface="+mn-ea"/>
              </a:rPr>
              <a:t>.</a:t>
            </a:r>
            <a:r>
              <a:rPr lang="zh-CN" altLang="en-US" sz="2000" b="1" dirty="0">
                <a:solidFill>
                  <a:schemeClr val="accent4">
                    <a:lumMod val="100000"/>
                  </a:schemeClr>
                </a:solidFill>
                <a:latin typeface="字魂95号-手刻宋-Regular" panose="00000500000000000000" charset="-122"/>
                <a:ea typeface="字魂95号-手刻宋-Regular" panose="00000500000000000000" charset="-122"/>
                <a:cs typeface="+mn-ea"/>
              </a:rPr>
              <a:t>性别角色与社会道德的绑定</a:t>
            </a:r>
          </a:p>
        </p:txBody>
      </p:sp>
      <p:pic>
        <p:nvPicPr>
          <p:cNvPr id="4098" name="Picture 2" descr="卡通植物男女性别平等插画素材图片免费下载-千库网">
            <a:extLst>
              <a:ext uri="{FF2B5EF4-FFF2-40B4-BE49-F238E27FC236}">
                <a16:creationId xmlns:a16="http://schemas.microsoft.com/office/drawing/2014/main" id="{AD6B1AA2-466C-FCA8-100F-E172D9C15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596" y="1659255"/>
            <a:ext cx="4641850" cy="46561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anim calcmode="lin" valueType="num">
                                      <p:cBhvr>
                                        <p:cTn id="14" dur="1000" fill="hold"/>
                                        <p:tgtEl>
                                          <p:spTgt spid="51"/>
                                        </p:tgtEl>
                                        <p:attrNameLst>
                                          <p:attrName>ppt_x</p:attrName>
                                        </p:attrNameLst>
                                      </p:cBhvr>
                                      <p:tavLst>
                                        <p:tav tm="0">
                                          <p:val>
                                            <p:strVal val="#ppt_x"/>
                                          </p:val>
                                        </p:tav>
                                        <p:tav tm="100000">
                                          <p:val>
                                            <p:strVal val="#ppt_x"/>
                                          </p:val>
                                        </p:tav>
                                      </p:tavLst>
                                    </p:anim>
                                    <p:anim calcmode="lin" valueType="num">
                                      <p:cBhvr>
                                        <p:cTn id="1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540002" y="5564239"/>
            <a:ext cx="2570375" cy="304236"/>
            <a:chOff x="1872263" y="6272678"/>
            <a:chExt cx="1115163" cy="131993"/>
          </a:xfrm>
          <a:solidFill>
            <a:schemeClr val="tx1">
              <a:lumMod val="50000"/>
              <a:lumOff val="50000"/>
            </a:schemeClr>
          </a:solidFill>
        </p:grpSpPr>
        <p:sp>
          <p:nvSpPr>
            <p:cNvPr id="30" name="平行四边形 29"/>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1" name="平行四边形 30"/>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2" name="平行四边形 31"/>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3" name="平行四边形 32"/>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4" name="平行四边形 33"/>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5" name="平行四边形 34"/>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sp>
          <p:nvSpPr>
            <p:cNvPr id="36" name="平行四边形 35"/>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6783"/>
                </a:solidFill>
                <a:latin typeface="字魂95号-手刻宋-Regular" panose="00000500000000000000" charset="-122"/>
                <a:ea typeface="字魂95号-手刻宋-Regular" panose="00000500000000000000" charset="-122"/>
              </a:endParaRPr>
            </a:p>
          </p:txBody>
        </p:sp>
      </p:grpSp>
      <p:grpSp>
        <p:nvGrpSpPr>
          <p:cNvPr id="46" name="组合 45"/>
          <p:cNvGrpSpPr/>
          <p:nvPr/>
        </p:nvGrpSpPr>
        <p:grpSpPr>
          <a:xfrm>
            <a:off x="1473542" y="989525"/>
            <a:ext cx="703297" cy="83244"/>
            <a:chOff x="1872263" y="6272678"/>
            <a:chExt cx="1115163" cy="131993"/>
          </a:xfrm>
          <a:solidFill>
            <a:schemeClr val="tx1">
              <a:lumMod val="50000"/>
              <a:lumOff val="50000"/>
            </a:schemeClr>
          </a:solidFill>
        </p:grpSpPr>
        <p:sp>
          <p:nvSpPr>
            <p:cNvPr id="47" name="平行四边形 4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8" name="平行四边形 4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9" name="平行四边形 48"/>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0" name="平行四边形 49"/>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1" name="平行四边形 50"/>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2" name="平行四边形 51"/>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3" name="平行四边形 52"/>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189" name="组合 188"/>
          <p:cNvGrpSpPr/>
          <p:nvPr/>
        </p:nvGrpSpPr>
        <p:grpSpPr>
          <a:xfrm>
            <a:off x="11103764" y="771998"/>
            <a:ext cx="706119" cy="533399"/>
            <a:chOff x="7308952" y="2764448"/>
            <a:chExt cx="706119" cy="533399"/>
          </a:xfrm>
          <a:solidFill>
            <a:schemeClr val="tx1">
              <a:lumMod val="50000"/>
              <a:lumOff val="50000"/>
            </a:schemeClr>
          </a:solidFill>
        </p:grpSpPr>
        <p:sp>
          <p:nvSpPr>
            <p:cNvPr id="190" name="椭圆 189"/>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6"/>
          <p:cNvSpPr txBox="1"/>
          <p:nvPr/>
        </p:nvSpPr>
        <p:spPr>
          <a:xfrm>
            <a:off x="1865438" y="1305397"/>
            <a:ext cx="5007055" cy="25545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i="0" dirty="0">
                <a:solidFill>
                  <a:srgbClr val="FF0000"/>
                </a:solidFill>
                <a:effectLst/>
                <a:latin typeface="宋体" panose="02010600030101010101" pitchFamily="2" charset="-122"/>
                <a:ea typeface="宋体" panose="02010600030101010101" pitchFamily="2" charset="-122"/>
              </a:rPr>
              <a:t>忍耐不是美德</a:t>
            </a:r>
            <a:r>
              <a:rPr lang="zh-CN" altLang="en-US" sz="3200" b="1" dirty="0">
                <a:solidFill>
                  <a:srgbClr val="FF0000"/>
                </a:solidFill>
                <a:latin typeface="宋体" panose="02010600030101010101" pitchFamily="2" charset="-122"/>
                <a:ea typeface="宋体" panose="02010600030101010101" pitchFamily="2" charset="-122"/>
              </a:rPr>
              <a:t>，</a:t>
            </a:r>
            <a:r>
              <a:rPr lang="zh-CN" altLang="en-US" sz="3200" b="1" i="0" dirty="0">
                <a:solidFill>
                  <a:srgbClr val="FF0000"/>
                </a:solidFill>
                <a:effectLst/>
                <a:latin typeface="宋体" panose="02010600030101010101" pitchFamily="2" charset="-122"/>
                <a:ea typeface="宋体" panose="02010600030101010101" pitchFamily="2" charset="-122"/>
              </a:rPr>
              <a:t>把忍耐当成美德是这个伪善的世界维持它扭曲的秩序的方式</a:t>
            </a:r>
            <a:r>
              <a:rPr lang="zh-CN" altLang="en-US" sz="3200" b="1" dirty="0">
                <a:solidFill>
                  <a:srgbClr val="FF0000"/>
                </a:solidFill>
                <a:latin typeface="宋体" panose="02010600030101010101" pitchFamily="2" charset="-122"/>
                <a:ea typeface="宋体" panose="02010600030101010101" pitchFamily="2" charset="-122"/>
              </a:rPr>
              <a:t>，</a:t>
            </a:r>
            <a:r>
              <a:rPr lang="zh-CN" altLang="en-US" sz="3200" b="1" i="0" dirty="0">
                <a:solidFill>
                  <a:srgbClr val="FF0000"/>
                </a:solidFill>
                <a:effectLst/>
                <a:latin typeface="宋体" panose="02010600030101010101" pitchFamily="2" charset="-122"/>
                <a:ea typeface="宋体" panose="02010600030101010101" pitchFamily="2" charset="-122"/>
              </a:rPr>
              <a:t>生气才是美德</a:t>
            </a:r>
            <a:endParaRPr lang="en-US" altLang="zh-CN" sz="3200" b="1" i="0" dirty="0">
              <a:solidFill>
                <a:srgbClr val="FF0000"/>
              </a:solidFill>
              <a:effectLst/>
              <a:latin typeface="宋体" panose="02010600030101010101" pitchFamily="2" charset="-122"/>
              <a:ea typeface="宋体" panose="02010600030101010101" pitchFamily="2" charset="-122"/>
            </a:endParaRPr>
          </a:p>
          <a:p>
            <a:r>
              <a:rPr kumimoji="1" lang="en-US" altLang="zh-CN" sz="3200" b="1" dirty="0">
                <a:solidFill>
                  <a:srgbClr val="FF0000"/>
                </a:solidFill>
                <a:latin typeface="宋体" panose="02010600030101010101" pitchFamily="2" charset="-122"/>
                <a:ea typeface="宋体" panose="02010600030101010101" pitchFamily="2" charset="-122"/>
                <a:sym typeface="等线 Light" panose="02010600030101010101" pitchFamily="2" charset="-122"/>
              </a:rPr>
              <a:t>		   ——</a:t>
            </a:r>
            <a:r>
              <a:rPr kumimoji="1" lang="zh-CN" altLang="en-US" sz="3200" b="1" dirty="0">
                <a:solidFill>
                  <a:srgbClr val="FF0000"/>
                </a:solidFill>
                <a:latin typeface="宋体" panose="02010600030101010101" pitchFamily="2" charset="-122"/>
                <a:ea typeface="宋体" panose="02010600030101010101" pitchFamily="2" charset="-122"/>
                <a:sym typeface="等线 Light" panose="02010600030101010101" pitchFamily="2" charset="-122"/>
              </a:rPr>
              <a:t>林奕含</a:t>
            </a:r>
            <a:endParaRPr kumimoji="1" lang="en-US" altLang="zh-CN" sz="3200" dirty="0">
              <a:solidFill>
                <a:srgbClr val="FF0000"/>
              </a:solidFill>
              <a:latin typeface="宋体" panose="02010600030101010101" pitchFamily="2" charset="-122"/>
              <a:ea typeface="宋体" panose="02010600030101010101" pitchFamily="2" charset="-122"/>
              <a:sym typeface="等线 Light" panose="0201060003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42" presetClass="entr" presetSubtype="0" fill="hold" nodeType="withEffect">
                                  <p:stCondLst>
                                    <p:cond delay="0"/>
                                  </p:stCondLst>
                                  <p:childTnLst>
                                    <p:set>
                                      <p:cBhvr>
                                        <p:cTn id="12" dur="1" fill="hold">
                                          <p:stCondLst>
                                            <p:cond delay="0"/>
                                          </p:stCondLst>
                                        </p:cTn>
                                        <p:tgtEl>
                                          <p:spTgt spid="189"/>
                                        </p:tgtEl>
                                        <p:attrNameLst>
                                          <p:attrName>style.visibility</p:attrName>
                                        </p:attrNameLst>
                                      </p:cBhvr>
                                      <p:to>
                                        <p:strVal val="visible"/>
                                      </p:to>
                                    </p:set>
                                    <p:animEffect transition="in" filter="fade">
                                      <p:cBhvr>
                                        <p:cTn id="13" dur="1000"/>
                                        <p:tgtEl>
                                          <p:spTgt spid="189"/>
                                        </p:tgtEl>
                                      </p:cBhvr>
                                    </p:animEffect>
                                    <p:anim calcmode="lin" valueType="num">
                                      <p:cBhvr>
                                        <p:cTn id="14" dur="1000" fill="hold"/>
                                        <p:tgtEl>
                                          <p:spTgt spid="189"/>
                                        </p:tgtEl>
                                        <p:attrNameLst>
                                          <p:attrName>ppt_x</p:attrName>
                                        </p:attrNameLst>
                                      </p:cBhvr>
                                      <p:tavLst>
                                        <p:tav tm="0">
                                          <p:val>
                                            <p:strVal val="#ppt_x"/>
                                          </p:val>
                                        </p:tav>
                                        <p:tav tm="100000">
                                          <p:val>
                                            <p:strVal val="#ppt_x"/>
                                          </p:val>
                                        </p:tav>
                                      </p:tavLst>
                                    </p:anim>
                                    <p:anim calcmode="lin" valueType="num">
                                      <p:cBhvr>
                                        <p:cTn id="15"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939536" y="179771"/>
            <a:ext cx="4801314" cy="707886"/>
          </a:xfrm>
          <a:prstGeom prst="rect">
            <a:avLst/>
          </a:prstGeom>
          <a:noFill/>
        </p:spPr>
        <p:txBody>
          <a:bodyPr wrap="none" rtlCol="0">
            <a:spAutoFit/>
          </a:bodyPr>
          <a:lstStyle/>
          <a:p>
            <a:r>
              <a:rPr lang="zh-CN" altLang="en-US" sz="4000" dirty="0">
                <a:solidFill>
                  <a:srgbClr val="5A6783"/>
                </a:solidFill>
                <a:latin typeface="字魂95号-手刻宋-Regular" panose="00000500000000000000" charset="-122"/>
                <a:ea typeface="字魂95号-手刻宋-Regular" panose="00000500000000000000" charset="-122"/>
              </a:rPr>
              <a:t>这本书，在讲什么？</a:t>
            </a:r>
            <a:endParaRPr lang="en-US" altLang="zh-CN" sz="4000" dirty="0">
              <a:solidFill>
                <a:srgbClr val="5A6783"/>
              </a:solidFill>
              <a:latin typeface="字魂95号-手刻宋-Regular" panose="00000500000000000000" charset="-122"/>
              <a:ea typeface="字魂95号-手刻宋-Regular" panose="00000500000000000000" charset="-122"/>
            </a:endParaRPr>
          </a:p>
        </p:txBody>
      </p:sp>
      <p:sp>
        <p:nvSpPr>
          <p:cNvPr id="20" name="任意多边形: 形状 19"/>
          <p:cNvSpPr/>
          <p:nvPr/>
        </p:nvSpPr>
        <p:spPr>
          <a:xfrm>
            <a:off x="5311140" y="1272966"/>
            <a:ext cx="6290310" cy="5433212"/>
          </a:xfrm>
          <a:custGeom>
            <a:avLst/>
            <a:gdLst>
              <a:gd name="connsiteX0" fmla="*/ 0 w 6884670"/>
              <a:gd name="connsiteY0" fmla="*/ 0 h 3225800"/>
              <a:gd name="connsiteX1" fmla="*/ 6884670 w 6884670"/>
              <a:gd name="connsiteY1" fmla="*/ 0 h 3225800"/>
              <a:gd name="connsiteX2" fmla="*/ 6884670 w 6884670"/>
              <a:gd name="connsiteY2" fmla="*/ 3225800 h 3225800"/>
              <a:gd name="connsiteX3" fmla="*/ 0 w 6884670"/>
              <a:gd name="connsiteY3" fmla="*/ 3225800 h 3225800"/>
            </a:gdLst>
            <a:ahLst/>
            <a:cxnLst>
              <a:cxn ang="0">
                <a:pos x="connsiteX0" y="connsiteY0"/>
              </a:cxn>
              <a:cxn ang="0">
                <a:pos x="connsiteX1" y="connsiteY1"/>
              </a:cxn>
              <a:cxn ang="0">
                <a:pos x="connsiteX2" y="connsiteY2"/>
              </a:cxn>
              <a:cxn ang="0">
                <a:pos x="connsiteX3" y="connsiteY3"/>
              </a:cxn>
            </a:cxnLst>
            <a:rect l="l" t="t" r="r" b="b"/>
            <a:pathLst>
              <a:path w="6884670" h="3225800">
                <a:moveTo>
                  <a:pt x="0" y="0"/>
                </a:moveTo>
                <a:lnTo>
                  <a:pt x="6884670" y="0"/>
                </a:lnTo>
                <a:lnTo>
                  <a:pt x="6884670" y="3225800"/>
                </a:lnTo>
                <a:lnTo>
                  <a:pt x="0" y="322580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schemeClr val="bg1"/>
              </a:solidFill>
              <a:latin typeface="字魂95号-手刻宋-Regular" panose="00000500000000000000" charset="-122"/>
              <a:ea typeface="字魂95号-手刻宋-Regular" panose="00000500000000000000" charset="-122"/>
            </a:endParaRPr>
          </a:p>
        </p:txBody>
      </p:sp>
      <p:sp>
        <p:nvSpPr>
          <p:cNvPr id="133" name="文本框 132"/>
          <p:cNvSpPr txBox="1"/>
          <p:nvPr/>
        </p:nvSpPr>
        <p:spPr>
          <a:xfrm>
            <a:off x="5636496" y="2158553"/>
            <a:ext cx="5454993" cy="1346907"/>
          </a:xfrm>
          <a:prstGeom prst="rect">
            <a:avLst/>
          </a:prstGeom>
          <a:noFill/>
        </p:spPr>
        <p:txBody>
          <a:bodyPr wrap="square" rtlCol="0">
            <a:spAutoFit/>
          </a:bodyPr>
          <a:lstStyle/>
          <a:p>
            <a:pPr marL="285750" indent="-285750" algn="just" hangingPunct="0">
              <a:lnSpc>
                <a:spcPct val="150000"/>
              </a:lnSpc>
              <a:buFont typeface="Arial" panose="020B0604020202020204" pitchFamily="34" charset="0"/>
              <a:buChar char="•"/>
            </a:pPr>
            <a:r>
              <a:rPr lang="zh-CN" altLang="en-US" sz="1400" dirty="0">
                <a:solidFill>
                  <a:schemeClr val="tx2"/>
                </a:solidFill>
                <a:latin typeface="字魂95号-手刻宋-Regular" panose="00000500000000000000" charset="-122"/>
                <a:ea typeface="字魂95号-手刻宋-Regular" panose="00000500000000000000" charset="-122"/>
                <a:cs typeface="+mn-ea"/>
                <a:sym typeface="+mn-lt"/>
              </a:rPr>
              <a:t>台湾女作家，从小热爱文学，曾获全台数学科展第一名，高二起患抑郁症，高三参加学测，获得满级分，同年考入台北大学医学系，因抑郁症曾三度自杀未遂，后休学，三年后重考入台湾政治大学中国文学系，大三因抑郁症再度休学。</a:t>
            </a:r>
          </a:p>
        </p:txBody>
      </p:sp>
      <p:sp>
        <p:nvSpPr>
          <p:cNvPr id="134" name="文本框 133"/>
          <p:cNvSpPr txBox="1"/>
          <p:nvPr/>
        </p:nvSpPr>
        <p:spPr>
          <a:xfrm>
            <a:off x="5636496" y="3505460"/>
            <a:ext cx="5454993" cy="1346907"/>
          </a:xfrm>
          <a:prstGeom prst="rect">
            <a:avLst/>
          </a:prstGeom>
          <a:noFill/>
        </p:spPr>
        <p:txBody>
          <a:bodyPr wrap="square" rtlCol="0">
            <a:spAutoFit/>
          </a:bodyPr>
          <a:lstStyle/>
          <a:p>
            <a:pPr marL="285750" indent="-285750" algn="just" hangingPunct="0">
              <a:lnSpc>
                <a:spcPct val="150000"/>
              </a:lnSpc>
              <a:buFont typeface="Arial" panose="020B0604020202020204" pitchFamily="34" charset="0"/>
              <a:buChar char="•"/>
            </a:pPr>
            <a:r>
              <a:rPr lang="en-US" altLang="zh-CN" sz="1400" dirty="0">
                <a:solidFill>
                  <a:schemeClr val="tx2"/>
                </a:solidFill>
                <a:latin typeface="字魂95号-手刻宋-Regular" panose="00000500000000000000" charset="-122"/>
                <a:ea typeface="字魂95号-手刻宋-Regular" panose="00000500000000000000" charset="-122"/>
                <a:cs typeface="+mn-ea"/>
              </a:rPr>
              <a:t>2016</a:t>
            </a:r>
            <a:r>
              <a:rPr lang="zh-CN" altLang="en-US" sz="1400" dirty="0">
                <a:solidFill>
                  <a:schemeClr val="tx2"/>
                </a:solidFill>
                <a:latin typeface="字魂95号-手刻宋-Regular" panose="00000500000000000000" charset="-122"/>
                <a:ea typeface="字魂95号-手刻宋-Regular" panose="00000500000000000000" charset="-122"/>
                <a:cs typeface="+mn-ea"/>
              </a:rPr>
              <a:t>年，在婚宴上对宾客致词时坦言自己的病史，并说：“如果今天婚礼我可以成为一个‘新人’，我想要成为一个什么样的人？我想要成为一个对他人痛苦有更多想象力的人，我想要成为可以实质上帮助精神病去污名化的人。</a:t>
            </a:r>
            <a:endParaRPr lang="zh-CN" altLang="en-US" sz="1400" dirty="0">
              <a:solidFill>
                <a:schemeClr val="tx2"/>
              </a:solidFill>
              <a:latin typeface="字魂95号-手刻宋-Regular" panose="00000500000000000000" charset="-122"/>
              <a:ea typeface="字魂95号-手刻宋-Regular" panose="00000500000000000000" charset="-122"/>
              <a:cs typeface="+mn-ea"/>
              <a:sym typeface="+mn-lt"/>
            </a:endParaRPr>
          </a:p>
        </p:txBody>
      </p:sp>
      <p:sp>
        <p:nvSpPr>
          <p:cNvPr id="12" name="矩形: 圆角 11"/>
          <p:cNvSpPr/>
          <p:nvPr/>
        </p:nvSpPr>
        <p:spPr>
          <a:xfrm>
            <a:off x="5910784" y="1497330"/>
            <a:ext cx="1793773" cy="480205"/>
          </a:xfrm>
          <a:prstGeom prst="roundRect">
            <a:avLst>
              <a:gd name="adj" fmla="val 50000"/>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000" dirty="0">
                <a:solidFill>
                  <a:schemeClr val="bg1"/>
                </a:solidFill>
                <a:latin typeface="字魂95号-手刻宋-Regular" panose="00000500000000000000" charset="-122"/>
                <a:ea typeface="字魂95号-手刻宋-Regular" panose="00000500000000000000" charset="-122"/>
              </a:rPr>
              <a:t>作者 林奕含</a:t>
            </a:r>
          </a:p>
        </p:txBody>
      </p:sp>
      <p:sp>
        <p:nvSpPr>
          <p:cNvPr id="141" name="矩形 140"/>
          <p:cNvSpPr/>
          <p:nvPr/>
        </p:nvSpPr>
        <p:spPr>
          <a:xfrm>
            <a:off x="10264140" y="5749290"/>
            <a:ext cx="1337310" cy="80010"/>
          </a:xfrm>
          <a:prstGeom prst="rect">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schemeClr val="bg1"/>
              </a:solidFill>
              <a:latin typeface="字魂95号-手刻宋-Regular" panose="00000500000000000000" charset="-122"/>
              <a:ea typeface="字魂95号-手刻宋-Regular" panose="00000500000000000000" charset="-122"/>
            </a:endParaRPr>
          </a:p>
        </p:txBody>
      </p:sp>
      <p:grpSp>
        <p:nvGrpSpPr>
          <p:cNvPr id="6" name="组合 5"/>
          <p:cNvGrpSpPr/>
          <p:nvPr/>
        </p:nvGrpSpPr>
        <p:grpSpPr>
          <a:xfrm>
            <a:off x="11366148" y="1057311"/>
            <a:ext cx="703297" cy="83244"/>
            <a:chOff x="1872263" y="6272678"/>
            <a:chExt cx="1115163" cy="131993"/>
          </a:xfrm>
          <a:solidFill>
            <a:schemeClr val="accent2"/>
          </a:solidFill>
        </p:grpSpPr>
        <p:sp>
          <p:nvSpPr>
            <p:cNvPr id="7" name="平行四边形 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 name="平行四边形 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 name="平行四边形 1"/>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3" name="平行四边形 2"/>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189" name="组合 188"/>
          <p:cNvGrpSpPr/>
          <p:nvPr/>
        </p:nvGrpSpPr>
        <p:grpSpPr>
          <a:xfrm>
            <a:off x="1008790" y="915335"/>
            <a:ext cx="696060" cy="479551"/>
            <a:chOff x="7308952" y="2764448"/>
            <a:chExt cx="706119" cy="533399"/>
          </a:xfrm>
          <a:solidFill>
            <a:schemeClr val="accent2"/>
          </a:solidFill>
        </p:grpSpPr>
        <p:sp>
          <p:nvSpPr>
            <p:cNvPr id="190" name="椭圆 189"/>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descr="女作家林奕含之死》一場不倫戀毀了她一生 - 焦點要聞 - 中國時報">
            <a:extLst>
              <a:ext uri="{FF2B5EF4-FFF2-40B4-BE49-F238E27FC236}">
                <a16:creationId xmlns:a16="http://schemas.microsoft.com/office/drawing/2014/main" id="{78C43307-0A3D-BFF3-B75A-6C83D7338B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98" b="7319"/>
          <a:stretch/>
        </p:blipFill>
        <p:spPr bwMode="auto">
          <a:xfrm>
            <a:off x="590550" y="1527297"/>
            <a:ext cx="4828972" cy="454360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B7927406-268D-1A1E-D65C-E7061069018C}"/>
              </a:ext>
            </a:extLst>
          </p:cNvPr>
          <p:cNvSpPr txBox="1"/>
          <p:nvPr/>
        </p:nvSpPr>
        <p:spPr>
          <a:xfrm>
            <a:off x="5636497" y="4826574"/>
            <a:ext cx="5454993" cy="1023742"/>
          </a:xfrm>
          <a:prstGeom prst="rect">
            <a:avLst/>
          </a:prstGeom>
          <a:noFill/>
        </p:spPr>
        <p:txBody>
          <a:bodyPr wrap="square" rtlCol="0">
            <a:spAutoFit/>
          </a:bodyPr>
          <a:lstStyle/>
          <a:p>
            <a:pPr marL="285750" indent="-285750" algn="just" hangingPunct="0">
              <a:lnSpc>
                <a:spcPct val="150000"/>
              </a:lnSpc>
              <a:buFont typeface="Arial" panose="020B0604020202020204" pitchFamily="34" charset="0"/>
              <a:buChar char="•"/>
            </a:pPr>
            <a:r>
              <a:rPr lang="en-US" altLang="zh-CN" sz="1400" dirty="0">
                <a:solidFill>
                  <a:schemeClr val="tx2"/>
                </a:solidFill>
                <a:latin typeface="字魂95号-手刻宋-Regular" panose="00000500000000000000" charset="-122"/>
                <a:ea typeface="字魂95号-手刻宋-Regular" panose="00000500000000000000" charset="-122"/>
                <a:cs typeface="+mn-ea"/>
              </a:rPr>
              <a:t>2017</a:t>
            </a:r>
            <a:r>
              <a:rPr lang="zh-CN" altLang="en-US" sz="1400" dirty="0">
                <a:solidFill>
                  <a:schemeClr val="tx2"/>
                </a:solidFill>
                <a:latin typeface="字魂95号-手刻宋-Regular" panose="00000500000000000000" charset="-122"/>
                <a:ea typeface="字魂95号-手刻宋-Regular" panose="00000500000000000000" charset="-122"/>
                <a:cs typeface="+mn-ea"/>
              </a:rPr>
              <a:t>年，出版处女作（也是唯一的作品）</a:t>
            </a:r>
            <a:r>
              <a:rPr lang="en-US" altLang="zh-CN" sz="1400" dirty="0">
                <a:solidFill>
                  <a:schemeClr val="tx2"/>
                </a:solidFill>
                <a:latin typeface="字魂95号-手刻宋-Regular" panose="00000500000000000000" charset="-122"/>
                <a:ea typeface="字魂95号-手刻宋-Regular" panose="00000500000000000000" charset="-122"/>
                <a:cs typeface="+mn-ea"/>
              </a:rPr>
              <a:t>《</a:t>
            </a:r>
            <a:r>
              <a:rPr lang="zh-CN" altLang="en-US" sz="1400" dirty="0">
                <a:solidFill>
                  <a:schemeClr val="tx2"/>
                </a:solidFill>
                <a:latin typeface="字魂95号-手刻宋-Regular" panose="00000500000000000000" charset="-122"/>
                <a:ea typeface="字魂95号-手刻宋-Regular" panose="00000500000000000000" charset="-122"/>
                <a:cs typeface="+mn-ea"/>
              </a:rPr>
              <a:t>房思琪的初恋乐园</a:t>
            </a:r>
            <a:r>
              <a:rPr lang="en-US" altLang="zh-CN" sz="1400" dirty="0">
                <a:solidFill>
                  <a:schemeClr val="tx2"/>
                </a:solidFill>
                <a:latin typeface="字魂95号-手刻宋-Regular" panose="00000500000000000000" charset="-122"/>
                <a:ea typeface="字魂95号-手刻宋-Regular" panose="00000500000000000000" charset="-122"/>
                <a:cs typeface="+mn-ea"/>
              </a:rPr>
              <a:t>》</a:t>
            </a:r>
            <a:r>
              <a:rPr lang="zh-CN" altLang="en-US" sz="1400" dirty="0">
                <a:solidFill>
                  <a:schemeClr val="tx2"/>
                </a:solidFill>
                <a:latin typeface="字魂95号-手刻宋-Regular" panose="00000500000000000000" charset="-122"/>
                <a:ea typeface="字魂95号-手刻宋-Regular" panose="00000500000000000000" charset="-122"/>
                <a:cs typeface="+mn-ea"/>
              </a:rPr>
              <a:t>，并注明“改编自真人真事”。同年</a:t>
            </a:r>
            <a:r>
              <a:rPr lang="en-US" altLang="zh-CN" sz="1400" dirty="0">
                <a:solidFill>
                  <a:schemeClr val="tx2"/>
                </a:solidFill>
                <a:latin typeface="字魂95号-手刻宋-Regular" panose="00000500000000000000" charset="-122"/>
                <a:ea typeface="字魂95号-手刻宋-Regular" panose="00000500000000000000" charset="-122"/>
                <a:cs typeface="+mn-ea"/>
              </a:rPr>
              <a:t>4</a:t>
            </a:r>
            <a:r>
              <a:rPr lang="zh-CN" altLang="en-US" sz="1400" dirty="0">
                <a:solidFill>
                  <a:schemeClr val="tx2"/>
                </a:solidFill>
                <a:latin typeface="字魂95号-手刻宋-Regular" panose="00000500000000000000" charset="-122"/>
                <a:ea typeface="字魂95号-手刻宋-Regular" panose="00000500000000000000" charset="-122"/>
                <a:cs typeface="+mn-ea"/>
              </a:rPr>
              <a:t>月</a:t>
            </a:r>
            <a:r>
              <a:rPr lang="en-US" altLang="zh-CN" sz="1400" dirty="0">
                <a:solidFill>
                  <a:schemeClr val="tx2"/>
                </a:solidFill>
                <a:latin typeface="字魂95号-手刻宋-Regular" panose="00000500000000000000" charset="-122"/>
                <a:ea typeface="字魂95号-手刻宋-Regular" panose="00000500000000000000" charset="-122"/>
                <a:cs typeface="+mn-ea"/>
              </a:rPr>
              <a:t>27</a:t>
            </a:r>
            <a:r>
              <a:rPr lang="zh-CN" altLang="en-US" sz="1400" dirty="0">
                <a:solidFill>
                  <a:schemeClr val="tx2"/>
                </a:solidFill>
                <a:latin typeface="字魂95号-手刻宋-Regular" panose="00000500000000000000" charset="-122"/>
                <a:ea typeface="字魂95号-手刻宋-Regular" panose="00000500000000000000" charset="-122"/>
                <a:cs typeface="+mn-ea"/>
              </a:rPr>
              <a:t>日，林奕含在家中上吊自杀，时年</a:t>
            </a:r>
            <a:r>
              <a:rPr lang="en-US" altLang="zh-CN" sz="1400" dirty="0">
                <a:solidFill>
                  <a:schemeClr val="tx2"/>
                </a:solidFill>
                <a:latin typeface="字魂95号-手刻宋-Regular" panose="00000500000000000000" charset="-122"/>
                <a:ea typeface="字魂95号-手刻宋-Regular" panose="00000500000000000000" charset="-122"/>
                <a:cs typeface="+mn-ea"/>
              </a:rPr>
              <a:t>26</a:t>
            </a:r>
            <a:r>
              <a:rPr lang="zh-CN" altLang="en-US" sz="1400" dirty="0">
                <a:solidFill>
                  <a:schemeClr val="tx2"/>
                </a:solidFill>
                <a:latin typeface="字魂95号-手刻宋-Regular" panose="00000500000000000000" charset="-122"/>
                <a:ea typeface="字魂95号-手刻宋-Regular" panose="00000500000000000000" charset="-122"/>
                <a:cs typeface="+mn-ea"/>
              </a:rPr>
              <a:t>岁。</a:t>
            </a:r>
            <a:endParaRPr lang="zh-CN" altLang="en-US" sz="1400" dirty="0">
              <a:solidFill>
                <a:schemeClr val="tx2"/>
              </a:solidFill>
              <a:latin typeface="字魂95号-手刻宋-Regular" panose="00000500000000000000" charset="-122"/>
              <a:ea typeface="字魂95号-手刻宋-Regular" panose="00000500000000000000" charset="-122"/>
              <a:cs typeface="+mn-ea"/>
              <a:sym typeface="+mn-lt"/>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33"/>
                                        </p:tgtEl>
                                        <p:attrNameLst>
                                          <p:attrName>style.visibility</p:attrName>
                                        </p:attrNameLst>
                                      </p:cBhvr>
                                      <p:to>
                                        <p:strVal val="visible"/>
                                      </p:to>
                                    </p:set>
                                    <p:animEffect transition="in" filter="wipe(left)">
                                      <p:cBhvr>
                                        <p:cTn id="18" dur="500"/>
                                        <p:tgtEl>
                                          <p:spTgt spid="133"/>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wipe(left)">
                                      <p:cBhvr>
                                        <p:cTn id="22" dur="500"/>
                                        <p:tgtEl>
                                          <p:spTgt spid="134"/>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41"/>
                                        </p:tgtEl>
                                        <p:attrNameLst>
                                          <p:attrName>style.visibility</p:attrName>
                                        </p:attrNameLst>
                                      </p:cBhvr>
                                      <p:to>
                                        <p:strVal val="visible"/>
                                      </p:to>
                                    </p:set>
                                    <p:anim calcmode="lin" valueType="num">
                                      <p:cBhvr>
                                        <p:cTn id="26" dur="500" fill="hold"/>
                                        <p:tgtEl>
                                          <p:spTgt spid="141"/>
                                        </p:tgtEl>
                                        <p:attrNameLst>
                                          <p:attrName>ppt_w</p:attrName>
                                        </p:attrNameLst>
                                      </p:cBhvr>
                                      <p:tavLst>
                                        <p:tav tm="0">
                                          <p:val>
                                            <p:fltVal val="0"/>
                                          </p:val>
                                        </p:tav>
                                        <p:tav tm="100000">
                                          <p:val>
                                            <p:strVal val="#ppt_w"/>
                                          </p:val>
                                        </p:tav>
                                      </p:tavLst>
                                    </p:anim>
                                    <p:anim calcmode="lin" valueType="num">
                                      <p:cBhvr>
                                        <p:cTn id="27" dur="500" fill="hold"/>
                                        <p:tgtEl>
                                          <p:spTgt spid="141"/>
                                        </p:tgtEl>
                                        <p:attrNameLst>
                                          <p:attrName>ppt_h</p:attrName>
                                        </p:attrNameLst>
                                      </p:cBhvr>
                                      <p:tavLst>
                                        <p:tav tm="0">
                                          <p:val>
                                            <p:fltVal val="0"/>
                                          </p:val>
                                        </p:tav>
                                        <p:tav tm="100000">
                                          <p:val>
                                            <p:strVal val="#ppt_h"/>
                                          </p:val>
                                        </p:tav>
                                      </p:tavLst>
                                    </p:anim>
                                    <p:animEffect transition="in" filter="fade">
                                      <p:cBhvr>
                                        <p:cTn id="28" dur="500"/>
                                        <p:tgtEl>
                                          <p:spTgt spid="141"/>
                                        </p:tgtEl>
                                      </p:cBhvr>
                                    </p:animEffect>
                                  </p:childTnLst>
                                </p:cTn>
                              </p:par>
                              <p:par>
                                <p:cTn id="29" presetID="2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42" presetClass="entr" presetSubtype="0" fill="hold" nodeType="withEffect">
                                  <p:stCondLst>
                                    <p:cond delay="0"/>
                                  </p:stCondLst>
                                  <p:childTnLst>
                                    <p:set>
                                      <p:cBhvr>
                                        <p:cTn id="33" dur="1" fill="hold">
                                          <p:stCondLst>
                                            <p:cond delay="0"/>
                                          </p:stCondLst>
                                        </p:cTn>
                                        <p:tgtEl>
                                          <p:spTgt spid="189"/>
                                        </p:tgtEl>
                                        <p:attrNameLst>
                                          <p:attrName>style.visibility</p:attrName>
                                        </p:attrNameLst>
                                      </p:cBhvr>
                                      <p:to>
                                        <p:strVal val="visible"/>
                                      </p:to>
                                    </p:set>
                                    <p:animEffect transition="in" filter="fade">
                                      <p:cBhvr>
                                        <p:cTn id="34" dur="1000"/>
                                        <p:tgtEl>
                                          <p:spTgt spid="189"/>
                                        </p:tgtEl>
                                      </p:cBhvr>
                                    </p:animEffect>
                                    <p:anim calcmode="lin" valueType="num">
                                      <p:cBhvr>
                                        <p:cTn id="35" dur="1000" fill="hold"/>
                                        <p:tgtEl>
                                          <p:spTgt spid="189"/>
                                        </p:tgtEl>
                                        <p:attrNameLst>
                                          <p:attrName>ppt_x</p:attrName>
                                        </p:attrNameLst>
                                      </p:cBhvr>
                                      <p:tavLst>
                                        <p:tav tm="0">
                                          <p:val>
                                            <p:strVal val="#ppt_x"/>
                                          </p:val>
                                        </p:tav>
                                        <p:tav tm="100000">
                                          <p:val>
                                            <p:strVal val="#ppt_x"/>
                                          </p:val>
                                        </p:tav>
                                      </p:tavLst>
                                    </p:anim>
                                    <p:anim calcmode="lin" valueType="num">
                                      <p:cBhvr>
                                        <p:cTn id="36" dur="1000" fill="hold"/>
                                        <p:tgtEl>
                                          <p:spTgt spid="189"/>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0" grpId="0" bldLvl="0" animBg="1"/>
      <p:bldP spid="133" grpId="0"/>
      <p:bldP spid="134" grpId="0"/>
      <p:bldP spid="12" grpId="0" bldLvl="0" animBg="1"/>
      <p:bldP spid="141" grpId="0" bldLvl="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5171440"/>
            <a:ext cx="12192000" cy="1686560"/>
          </a:xfrm>
          <a:prstGeom prst="rect">
            <a:avLst/>
          </a:prstGeom>
          <a:solidFill>
            <a:schemeClr val="accent4"/>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字魂95号-手刻宋-Regular" panose="00000500000000000000" charset="-122"/>
              <a:ea typeface="字魂95号-手刻宋-Regular" panose="00000500000000000000" charset="-122"/>
            </a:endParaRPr>
          </a:p>
        </p:txBody>
      </p:sp>
      <p:sp>
        <p:nvSpPr>
          <p:cNvPr id="27" name="文本框 26"/>
          <p:cNvSpPr txBox="1"/>
          <p:nvPr/>
        </p:nvSpPr>
        <p:spPr>
          <a:xfrm>
            <a:off x="6136635" y="2532984"/>
            <a:ext cx="5273041" cy="458908"/>
          </a:xfrm>
          <a:prstGeom prst="rect">
            <a:avLst/>
          </a:prstGeom>
          <a:noFill/>
        </p:spPr>
        <p:txBody>
          <a:bodyPr wrap="square" rtlCol="0">
            <a:spAutoFit/>
          </a:bodyPr>
          <a:lstStyle/>
          <a:p>
            <a:pPr marL="285750" indent="-285750" algn="just" hangingPunct="0">
              <a:lnSpc>
                <a:spcPct val="150000"/>
              </a:lnSpc>
              <a:buFont typeface="Arial" panose="020B0604020202020204" pitchFamily="34" charset="0"/>
              <a:buChar char="•"/>
            </a:pPr>
            <a:r>
              <a:rPr lang="zh-CN" altLang="en-US" dirty="0">
                <a:latin typeface="字魂95号-手刻宋-Regular" panose="00000500000000000000" charset="-122"/>
                <a:ea typeface="字魂95号-手刻宋-Regular" panose="00000500000000000000" charset="-122"/>
                <a:cs typeface="+mn-ea"/>
                <a:sym typeface="+mn-lt"/>
              </a:rPr>
              <a:t>一个少女被老师诱奸、强暴的故事？</a:t>
            </a:r>
          </a:p>
        </p:txBody>
      </p:sp>
      <p:sp>
        <p:nvSpPr>
          <p:cNvPr id="28" name="文本框 27"/>
          <p:cNvSpPr txBox="1"/>
          <p:nvPr/>
        </p:nvSpPr>
        <p:spPr>
          <a:xfrm>
            <a:off x="6093107" y="3148965"/>
            <a:ext cx="5273041" cy="1289905"/>
          </a:xfrm>
          <a:prstGeom prst="rect">
            <a:avLst/>
          </a:prstGeom>
          <a:noFill/>
        </p:spPr>
        <p:txBody>
          <a:bodyPr wrap="square" rtlCol="0">
            <a:spAutoFit/>
          </a:bodyPr>
          <a:lstStyle/>
          <a:p>
            <a:pPr marL="285750" indent="-285750" algn="just" hangingPunct="0">
              <a:lnSpc>
                <a:spcPct val="150000"/>
              </a:lnSpc>
              <a:buFont typeface="Arial" panose="020B0604020202020204" pitchFamily="34" charset="0"/>
              <a:buChar char="•"/>
            </a:pPr>
            <a:r>
              <a:rPr lang="en-US" altLang="zh-CN" dirty="0">
                <a:ea typeface="字魂95号-手刻宋-Regular" panose="00000500000000000000"/>
              </a:rPr>
              <a:t>——</a:t>
            </a:r>
            <a:r>
              <a:rPr lang="zh-CN" altLang="zh-CN" dirty="0">
                <a:ea typeface="字魂95号-手刻宋-Regular" panose="00000500000000000000"/>
              </a:rPr>
              <a:t>硬要我去改变这句话的话，我会把她改成“一个少女爱上诱奸犯的故事</a:t>
            </a:r>
            <a:r>
              <a:rPr lang="zh-CN" altLang="en-US" dirty="0">
                <a:ea typeface="字魂95号-手刻宋-Regular" panose="00000500000000000000"/>
              </a:rPr>
              <a:t>”</a:t>
            </a:r>
            <a:endParaRPr lang="zh-CN" altLang="zh-CN" dirty="0">
              <a:ea typeface="字魂95号-手刻宋-Regular" panose="00000500000000000000"/>
            </a:endParaRPr>
          </a:p>
          <a:p>
            <a:pPr marL="285750" indent="-285750" algn="just" hangingPunct="0">
              <a:lnSpc>
                <a:spcPct val="150000"/>
              </a:lnSpc>
              <a:buFont typeface="Arial" panose="020B0604020202020204" pitchFamily="34" charset="0"/>
              <a:buChar char="•"/>
            </a:pPr>
            <a:endParaRPr lang="zh-CN" altLang="en-US" dirty="0">
              <a:latin typeface="字魂95号-手刻宋-Regular" panose="00000500000000000000" charset="-122"/>
              <a:ea typeface="字魂95号-手刻宋-Regular" panose="00000500000000000000" charset="-122"/>
              <a:cs typeface="+mn-ea"/>
              <a:sym typeface="+mn-lt"/>
            </a:endParaRPr>
          </a:p>
        </p:txBody>
      </p:sp>
      <p:sp>
        <p:nvSpPr>
          <p:cNvPr id="31" name="文本框 30"/>
          <p:cNvSpPr txBox="1"/>
          <p:nvPr/>
        </p:nvSpPr>
        <p:spPr>
          <a:xfrm>
            <a:off x="6136636" y="1960223"/>
            <a:ext cx="5273041" cy="458908"/>
          </a:xfrm>
          <a:prstGeom prst="rect">
            <a:avLst/>
          </a:prstGeom>
          <a:noFill/>
        </p:spPr>
        <p:txBody>
          <a:bodyPr wrap="square" rtlCol="0">
            <a:spAutoFit/>
          </a:bodyPr>
          <a:lstStyle/>
          <a:p>
            <a:pPr marL="285750" indent="-285750" algn="just" hangingPunct="0">
              <a:lnSpc>
                <a:spcPct val="150000"/>
              </a:lnSpc>
              <a:buFont typeface="Arial" panose="020B0604020202020204" pitchFamily="34" charset="0"/>
              <a:buChar char="•"/>
            </a:pPr>
            <a:r>
              <a:rPr lang="zh-CN" altLang="en-US" dirty="0">
                <a:latin typeface="字魂95号-手刻宋-Regular" panose="00000500000000000000" charset="-122"/>
                <a:ea typeface="字魂95号-手刻宋-Regular" panose="00000500000000000000" charset="-122"/>
                <a:cs typeface="+mn-ea"/>
                <a:sym typeface="+mn-lt"/>
              </a:rPr>
              <a:t>一个青春期女生的初恋故事？</a:t>
            </a:r>
          </a:p>
        </p:txBody>
      </p:sp>
      <p:cxnSp>
        <p:nvCxnSpPr>
          <p:cNvPr id="14" name="直接连接符 13"/>
          <p:cNvCxnSpPr/>
          <p:nvPr/>
        </p:nvCxnSpPr>
        <p:spPr>
          <a:xfrm>
            <a:off x="5745480" y="2072640"/>
            <a:ext cx="0" cy="2936240"/>
          </a:xfrm>
          <a:prstGeom prst="line">
            <a:avLst/>
          </a:prstGeom>
          <a:ln w="25400">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grpSp>
        <p:nvGrpSpPr>
          <p:cNvPr id="6" name="组合 5"/>
          <p:cNvGrpSpPr/>
          <p:nvPr/>
        </p:nvGrpSpPr>
        <p:grpSpPr>
          <a:xfrm>
            <a:off x="11366148" y="1057311"/>
            <a:ext cx="703297" cy="83244"/>
            <a:chOff x="1872263" y="6272678"/>
            <a:chExt cx="1115163" cy="131993"/>
          </a:xfrm>
          <a:solidFill>
            <a:srgbClr val="F15B67"/>
          </a:solidFill>
        </p:grpSpPr>
        <p:sp>
          <p:nvSpPr>
            <p:cNvPr id="7" name="平行四边形 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 name="平行四边形 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 name="平行四边形 1"/>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3" name="平行四边形 2"/>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189" name="组合 188"/>
          <p:cNvGrpSpPr/>
          <p:nvPr/>
        </p:nvGrpSpPr>
        <p:grpSpPr>
          <a:xfrm>
            <a:off x="998731" y="861487"/>
            <a:ext cx="706119" cy="533399"/>
            <a:chOff x="7308952" y="2764448"/>
            <a:chExt cx="706119" cy="533399"/>
          </a:xfrm>
          <a:solidFill>
            <a:schemeClr val="accent2"/>
          </a:solidFill>
        </p:grpSpPr>
        <p:sp>
          <p:nvSpPr>
            <p:cNvPr id="190" name="椭圆 189"/>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1" name="椭圆 190"/>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2" name="椭圆 191"/>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3" name="椭圆 192"/>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4" name="椭圆 193"/>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5" name="椭圆 194"/>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6" name="椭圆 195"/>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7" name="椭圆 196"/>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8" name="椭圆 197"/>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99" name="椭圆 198"/>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0" name="椭圆 199"/>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1" name="椭圆 200"/>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2" name="椭圆 201"/>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3" name="椭圆 202"/>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4" name="椭圆 203"/>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5" name="椭圆 204"/>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6" name="椭圆 205"/>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7" name="椭圆 206"/>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8" name="椭圆 207"/>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09" name="椭圆 208"/>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0" name="椭圆 209"/>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1" name="椭圆 210"/>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2" name="椭圆 211"/>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3" name="椭圆 212"/>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4" name="椭圆 213"/>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5" name="椭圆 214"/>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6" name="椭圆 215"/>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7" name="椭圆 216"/>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8" name="椭圆 217"/>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19" name="椭圆 218"/>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12" name="文本框 11">
            <a:extLst>
              <a:ext uri="{FF2B5EF4-FFF2-40B4-BE49-F238E27FC236}">
                <a16:creationId xmlns:a16="http://schemas.microsoft.com/office/drawing/2014/main" id="{2C26AD42-6313-0F73-2F21-A5061C2AF2BB}"/>
              </a:ext>
            </a:extLst>
          </p:cNvPr>
          <p:cNvSpPr txBox="1"/>
          <p:nvPr/>
        </p:nvSpPr>
        <p:spPr>
          <a:xfrm>
            <a:off x="939536" y="179771"/>
            <a:ext cx="4536819" cy="707886"/>
          </a:xfrm>
          <a:prstGeom prst="rect">
            <a:avLst/>
          </a:prstGeom>
          <a:noFill/>
        </p:spPr>
        <p:txBody>
          <a:bodyPr wrap="none" rtlCol="0">
            <a:spAutoFit/>
          </a:bodyPr>
          <a:lstStyle/>
          <a:p>
            <a:r>
              <a:rPr lang="zh-CN" altLang="en-US" sz="4000" dirty="0">
                <a:solidFill>
                  <a:srgbClr val="5A6783"/>
                </a:solidFill>
                <a:latin typeface="字魂95号-手刻宋-Regular" panose="00000500000000000000" charset="-122"/>
                <a:ea typeface="字魂95号-手刻宋-Regular" panose="00000500000000000000" charset="-122"/>
              </a:rPr>
              <a:t>这本书，在讲什么</a:t>
            </a:r>
            <a:r>
              <a:rPr lang="en-US" altLang="zh-CN" sz="4000" dirty="0">
                <a:solidFill>
                  <a:srgbClr val="5A6783"/>
                </a:solidFill>
                <a:latin typeface="字魂95号-手刻宋-Regular" panose="00000500000000000000" charset="-122"/>
                <a:ea typeface="字魂95号-手刻宋-Regular" panose="00000500000000000000" charset="-122"/>
              </a:rPr>
              <a:t>?</a:t>
            </a:r>
          </a:p>
        </p:txBody>
      </p:sp>
      <p:pic>
        <p:nvPicPr>
          <p:cNvPr id="2050" name="Picture 2" descr="房思琪的初恋乐园图册_360百科">
            <a:extLst>
              <a:ext uri="{FF2B5EF4-FFF2-40B4-BE49-F238E27FC236}">
                <a16:creationId xmlns:a16="http://schemas.microsoft.com/office/drawing/2014/main" id="{BD5AFEA1-46CA-4D8D-2927-6E6FDC9A20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2769" y="1471087"/>
            <a:ext cx="3427709" cy="4962367"/>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85AE9CA8-D2FF-4FE3-BAC8-808890F08517}"/>
              </a:ext>
            </a:extLst>
          </p:cNvPr>
          <p:cNvSpPr txBox="1"/>
          <p:nvPr/>
        </p:nvSpPr>
        <p:spPr>
          <a:xfrm>
            <a:off x="6093106" y="4075843"/>
            <a:ext cx="5273041" cy="458908"/>
          </a:xfrm>
          <a:prstGeom prst="rect">
            <a:avLst/>
          </a:prstGeom>
          <a:noFill/>
        </p:spPr>
        <p:txBody>
          <a:bodyPr wrap="square" rtlCol="0">
            <a:spAutoFit/>
          </a:bodyPr>
          <a:lstStyle/>
          <a:p>
            <a:pPr marL="285750" indent="-285750" algn="just" hangingPunct="0">
              <a:lnSpc>
                <a:spcPct val="150000"/>
              </a:lnSpc>
              <a:buFont typeface="Arial" panose="020B0604020202020204" pitchFamily="34" charset="0"/>
              <a:buChar char="•"/>
            </a:pPr>
            <a:r>
              <a:rPr lang="zh-CN" altLang="en-US" dirty="0">
                <a:latin typeface="字魂95号-手刻宋-Regular" panose="00000500000000000000" charset="-122"/>
                <a:ea typeface="字魂95号-手刻宋-Regular" panose="00000500000000000000" charset="-122"/>
                <a:cs typeface="+mn-ea"/>
                <a:sym typeface="+mn-lt"/>
              </a:rPr>
              <a:t>初恋</a:t>
            </a:r>
            <a:r>
              <a:rPr lang="en-US" altLang="zh-CN" dirty="0">
                <a:latin typeface="字魂95号-手刻宋-Regular" panose="00000500000000000000" charset="-122"/>
                <a:ea typeface="字魂95号-手刻宋-Regular" panose="00000500000000000000" charset="-122"/>
                <a:cs typeface="+mn-ea"/>
                <a:sym typeface="+mn-lt"/>
              </a:rPr>
              <a:t>——</a:t>
            </a:r>
            <a:r>
              <a:rPr lang="zh-CN" altLang="en-US" dirty="0">
                <a:latin typeface="字魂95号-手刻宋-Regular" panose="00000500000000000000" charset="-122"/>
                <a:ea typeface="字魂95号-手刻宋-Regular" panose="00000500000000000000" charset="-122"/>
                <a:cs typeface="+mn-ea"/>
                <a:sym typeface="+mn-lt"/>
              </a:rPr>
              <a:t>乐园</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22" presetClass="entr" presetSubtype="4"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par>
                                <p:cTn id="27" presetID="42" presetClass="entr" presetSubtype="0" fill="hold" nodeType="withEffect">
                                  <p:stCondLst>
                                    <p:cond delay="0"/>
                                  </p:stCondLst>
                                  <p:childTnLst>
                                    <p:set>
                                      <p:cBhvr>
                                        <p:cTn id="28" dur="1" fill="hold">
                                          <p:stCondLst>
                                            <p:cond delay="0"/>
                                          </p:stCondLst>
                                        </p:cTn>
                                        <p:tgtEl>
                                          <p:spTgt spid="189"/>
                                        </p:tgtEl>
                                        <p:attrNameLst>
                                          <p:attrName>style.visibility</p:attrName>
                                        </p:attrNameLst>
                                      </p:cBhvr>
                                      <p:to>
                                        <p:strVal val="visible"/>
                                      </p:to>
                                    </p:set>
                                    <p:animEffect transition="in" filter="fade">
                                      <p:cBhvr>
                                        <p:cTn id="29" dur="1000"/>
                                        <p:tgtEl>
                                          <p:spTgt spid="189"/>
                                        </p:tgtEl>
                                      </p:cBhvr>
                                    </p:animEffect>
                                    <p:anim calcmode="lin" valueType="num">
                                      <p:cBhvr>
                                        <p:cTn id="30" dur="1000" fill="hold"/>
                                        <p:tgtEl>
                                          <p:spTgt spid="189"/>
                                        </p:tgtEl>
                                        <p:attrNameLst>
                                          <p:attrName>ppt_x</p:attrName>
                                        </p:attrNameLst>
                                      </p:cBhvr>
                                      <p:tavLst>
                                        <p:tav tm="0">
                                          <p:val>
                                            <p:strVal val="#ppt_x"/>
                                          </p:val>
                                        </p:tav>
                                        <p:tav tm="100000">
                                          <p:val>
                                            <p:strVal val="#ppt_x"/>
                                          </p:val>
                                        </p:tav>
                                      </p:tavLst>
                                    </p:anim>
                                    <p:anim calcmode="lin" valueType="num">
                                      <p:cBhvr>
                                        <p:cTn id="31" dur="1000" fill="hold"/>
                                        <p:tgtEl>
                                          <p:spTgt spid="189"/>
                                        </p:tgtEl>
                                        <p:attrNameLst>
                                          <p:attrName>ppt_y</p:attrName>
                                        </p:attrNameLst>
                                      </p:cBhvr>
                                      <p:tavLst>
                                        <p:tav tm="0">
                                          <p:val>
                                            <p:strVal val="#ppt_y+.1"/>
                                          </p:val>
                                        </p:tav>
                                        <p:tav tm="100000">
                                          <p:val>
                                            <p:strVal val="#ppt_y"/>
                                          </p:val>
                                        </p:tav>
                                      </p:tavLst>
                                    </p:anim>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7" grpId="0"/>
      <p:bldP spid="28" grpId="0"/>
      <p:bldP spid="31" grpId="0"/>
      <p:bldP spid="12"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552492" y="2018329"/>
            <a:ext cx="4157809" cy="1323439"/>
          </a:xfrm>
          <a:prstGeom prst="rect">
            <a:avLst/>
          </a:prstGeom>
          <a:noFill/>
        </p:spPr>
        <p:txBody>
          <a:bodyPr wrap="square" rtlCol="0">
            <a:spAutoFit/>
          </a:bodyPr>
          <a:lstStyle/>
          <a:p>
            <a:r>
              <a:rPr lang="en-US" altLang="zh-CN" sz="1600" dirty="0">
                <a:solidFill>
                  <a:schemeClr val="bg1">
                    <a:lumMod val="50000"/>
                  </a:schemeClr>
                </a:solidFill>
                <a:latin typeface="字魂95号-手刻宋-Regular" panose="00000500000000000000" charset="-122"/>
                <a:ea typeface="字魂95号-手刻宋-Regular" panose="00000500000000000000" charset="-122"/>
                <a:cs typeface="+mn-ea"/>
              </a:rPr>
              <a:t>——“</a:t>
            </a:r>
            <a:r>
              <a:rPr lang="zh-CN" altLang="zh-CN" sz="1600" dirty="0">
                <a:solidFill>
                  <a:schemeClr val="bg1">
                    <a:lumMod val="50000"/>
                  </a:schemeClr>
                </a:solidFill>
                <a:latin typeface="字魂95号-手刻宋-Regular" panose="00000500000000000000" charset="-122"/>
                <a:ea typeface="字魂95号-手刻宋-Regular" panose="00000500000000000000" charset="-122"/>
                <a:cs typeface="+mn-ea"/>
              </a:rPr>
              <a:t>想了这几天，我想出唯一的解决之道了，我不能只喜欢老师，我要爱上他。你爱的人要对你做什么都可以，不是吗？思想是一种多么伟大的东西！我是从前的我的赝品，我要爱老师，否则我太痛苦了。</a:t>
            </a:r>
            <a:r>
              <a:rPr lang="en-US" altLang="zh-CN" sz="1600" dirty="0">
                <a:solidFill>
                  <a:schemeClr val="bg1">
                    <a:lumMod val="50000"/>
                  </a:schemeClr>
                </a:solidFill>
                <a:latin typeface="字魂95号-手刻宋-Regular" panose="00000500000000000000" charset="-122"/>
                <a:ea typeface="字魂95号-手刻宋-Regular" panose="00000500000000000000" charset="-122"/>
                <a:cs typeface="+mn-ea"/>
              </a:rPr>
              <a:t>”</a:t>
            </a:r>
            <a:endParaRPr lang="zh-CN" altLang="zh-CN" sz="1600" dirty="0">
              <a:solidFill>
                <a:schemeClr val="bg1">
                  <a:lumMod val="50000"/>
                </a:schemeClr>
              </a:solidFill>
              <a:latin typeface="字魂95号-手刻宋-Regular" panose="00000500000000000000" charset="-122"/>
              <a:ea typeface="字魂95号-手刻宋-Regular" panose="00000500000000000000" charset="-122"/>
              <a:cs typeface="+mn-ea"/>
            </a:endParaRPr>
          </a:p>
        </p:txBody>
      </p:sp>
      <p:sp>
        <p:nvSpPr>
          <p:cNvPr id="33" name="文本框 32"/>
          <p:cNvSpPr txBox="1"/>
          <p:nvPr/>
        </p:nvSpPr>
        <p:spPr>
          <a:xfrm>
            <a:off x="437167" y="1468361"/>
            <a:ext cx="2317832" cy="499624"/>
          </a:xfrm>
          <a:prstGeom prst="rect">
            <a:avLst/>
          </a:prstGeom>
          <a:noFill/>
        </p:spPr>
        <p:txBody>
          <a:bodyPr wrap="square" rtlCol="0">
            <a:spAutoFit/>
          </a:bodyPr>
          <a:lstStyle/>
          <a:p>
            <a:pPr algn="ctr" hangingPunct="0">
              <a:lnSpc>
                <a:spcPct val="150000"/>
              </a:lnSpc>
            </a:pPr>
            <a:r>
              <a:rPr lang="zh-CN" altLang="en-US" sz="2000" b="1" dirty="0">
                <a:solidFill>
                  <a:schemeClr val="accent4">
                    <a:lumMod val="100000"/>
                  </a:schemeClr>
                </a:solidFill>
                <a:latin typeface="字魂95号-手刻宋-Regular" panose="00000500000000000000" charset="-122"/>
                <a:ea typeface="字魂95号-手刻宋-Regular" panose="00000500000000000000" charset="-122"/>
                <a:cs typeface="+mn-ea"/>
                <a:sym typeface="+mn-lt"/>
              </a:rPr>
              <a:t>摘自书中的段落</a:t>
            </a:r>
          </a:p>
        </p:txBody>
      </p:sp>
      <p:sp>
        <p:nvSpPr>
          <p:cNvPr id="34" name="文本框 33"/>
          <p:cNvSpPr txBox="1"/>
          <p:nvPr/>
        </p:nvSpPr>
        <p:spPr>
          <a:xfrm>
            <a:off x="488595" y="3429000"/>
            <a:ext cx="4157809" cy="1077218"/>
          </a:xfrm>
          <a:prstGeom prst="rect">
            <a:avLst/>
          </a:prstGeom>
          <a:noFill/>
        </p:spPr>
        <p:txBody>
          <a:bodyPr wrap="square" rtlCol="0">
            <a:spAutoFit/>
          </a:bodyPr>
          <a:lstStyle/>
          <a:p>
            <a:r>
              <a:rPr lang="en-US" altLang="zh-CN" sz="1600" dirty="0">
                <a:solidFill>
                  <a:schemeClr val="bg1">
                    <a:lumMod val="50000"/>
                  </a:schemeClr>
                </a:solidFill>
                <a:latin typeface="字魂95号-手刻宋-Regular" panose="00000500000000000000" charset="-122"/>
                <a:ea typeface="字魂95号-手刻宋-Regular" panose="00000500000000000000" charset="-122"/>
                <a:cs typeface="+mn-ea"/>
              </a:rPr>
              <a:t>——“</a:t>
            </a:r>
            <a:r>
              <a:rPr lang="zh-CN" altLang="zh-CN" sz="1600" dirty="0">
                <a:solidFill>
                  <a:schemeClr val="bg1">
                    <a:lumMod val="50000"/>
                  </a:schemeClr>
                </a:solidFill>
                <a:latin typeface="字魂95号-手刻宋-Regular" panose="00000500000000000000" charset="-122"/>
                <a:ea typeface="字魂95号-手刻宋-Regular" panose="00000500000000000000" charset="-122"/>
                <a:cs typeface="+mn-ea"/>
              </a:rPr>
              <a:t>告诉她她是他混沌的中年一个莹白的希望，先让她粉碎在话语里，国中男生还不懂的词汇之海里，让她在话语里感到长大，再让她的灵魂欺骗她的身体。</a:t>
            </a:r>
            <a:r>
              <a:rPr lang="en-US" altLang="zh-CN" sz="1600" dirty="0">
                <a:solidFill>
                  <a:schemeClr val="bg1">
                    <a:lumMod val="50000"/>
                  </a:schemeClr>
                </a:solidFill>
                <a:latin typeface="字魂95号-手刻宋-Regular" panose="00000500000000000000" charset="-122"/>
                <a:ea typeface="字魂95号-手刻宋-Regular" panose="00000500000000000000" charset="-122"/>
                <a:cs typeface="+mn-ea"/>
              </a:rPr>
              <a:t>”</a:t>
            </a:r>
            <a:endParaRPr lang="zh-CN" altLang="zh-CN" sz="1600" dirty="0">
              <a:solidFill>
                <a:schemeClr val="bg1">
                  <a:lumMod val="50000"/>
                </a:schemeClr>
              </a:solidFill>
              <a:latin typeface="字魂95号-手刻宋-Regular" panose="00000500000000000000" charset="-122"/>
              <a:ea typeface="字魂95号-手刻宋-Regular" panose="00000500000000000000" charset="-122"/>
              <a:cs typeface="+mn-ea"/>
            </a:endParaRPr>
          </a:p>
        </p:txBody>
      </p:sp>
      <p:sp>
        <p:nvSpPr>
          <p:cNvPr id="35" name="文本框 34"/>
          <p:cNvSpPr txBox="1"/>
          <p:nvPr/>
        </p:nvSpPr>
        <p:spPr>
          <a:xfrm>
            <a:off x="5617409" y="4638010"/>
            <a:ext cx="5026025" cy="1200329"/>
          </a:xfrm>
          <a:prstGeom prst="rect">
            <a:avLst/>
          </a:prstGeom>
          <a:noFill/>
        </p:spPr>
        <p:txBody>
          <a:bodyPr wrap="square" rtlCol="0">
            <a:spAutoFit/>
          </a:bodyPr>
          <a:lstStyle/>
          <a:p>
            <a:r>
              <a:rPr lang="en-US" altLang="zh-CN" sz="2400" dirty="0">
                <a:solidFill>
                  <a:schemeClr val="bg1">
                    <a:lumMod val="50000"/>
                  </a:schemeClr>
                </a:solidFill>
                <a:latin typeface="字魂95号-手刻宋-Regular" panose="00000500000000000000" charset="-122"/>
                <a:ea typeface="字魂95号-手刻宋-Regular" panose="00000500000000000000" charset="-122"/>
                <a:cs typeface="+mn-ea"/>
              </a:rPr>
              <a:t>——</a:t>
            </a:r>
            <a:r>
              <a:rPr lang="zh-CN" altLang="zh-CN" sz="2400" dirty="0">
                <a:solidFill>
                  <a:schemeClr val="bg1">
                    <a:lumMod val="50000"/>
                  </a:schemeClr>
                </a:solidFill>
                <a:latin typeface="字魂95号-手刻宋-Regular" panose="00000500000000000000" charset="-122"/>
                <a:ea typeface="字魂95号-手刻宋-Regular" panose="00000500000000000000" charset="-122"/>
                <a:cs typeface="+mn-ea"/>
              </a:rPr>
              <a:t>“温良恭俭让：温暖的是体液，良莠的是体力，恭喜的是初血，俭省的是保险套，让步的是人生。”</a:t>
            </a:r>
            <a:endParaRPr lang="zh-CN" altLang="en-US" sz="2400" dirty="0">
              <a:solidFill>
                <a:schemeClr val="bg1">
                  <a:lumMod val="50000"/>
                </a:schemeClr>
              </a:solidFill>
              <a:latin typeface="字魂95号-手刻宋-Regular" panose="00000500000000000000" charset="-122"/>
              <a:ea typeface="字魂95号-手刻宋-Regular" panose="00000500000000000000" charset="-122"/>
              <a:cs typeface="+mn-ea"/>
              <a:sym typeface="+mn-lt"/>
            </a:endParaRPr>
          </a:p>
        </p:txBody>
      </p:sp>
      <p:sp>
        <p:nvSpPr>
          <p:cNvPr id="38" name="矩形 37"/>
          <p:cNvSpPr/>
          <p:nvPr/>
        </p:nvSpPr>
        <p:spPr>
          <a:xfrm>
            <a:off x="11088370" y="4270375"/>
            <a:ext cx="363855" cy="2610485"/>
          </a:xfrm>
          <a:prstGeom prst="rect">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字魂95号-手刻宋-Regular" panose="00000500000000000000" charset="-122"/>
              <a:ea typeface="字魂95号-手刻宋-Regular" panose="00000500000000000000" charset="-122"/>
            </a:endParaRPr>
          </a:p>
        </p:txBody>
      </p:sp>
      <p:grpSp>
        <p:nvGrpSpPr>
          <p:cNvPr id="6" name="组合 5"/>
          <p:cNvGrpSpPr/>
          <p:nvPr/>
        </p:nvGrpSpPr>
        <p:grpSpPr>
          <a:xfrm>
            <a:off x="11366148" y="1057311"/>
            <a:ext cx="703297" cy="83244"/>
            <a:chOff x="1872263" y="6272678"/>
            <a:chExt cx="1115163" cy="131993"/>
          </a:xfrm>
          <a:solidFill>
            <a:schemeClr val="accent2"/>
          </a:solidFill>
        </p:grpSpPr>
        <p:sp>
          <p:nvSpPr>
            <p:cNvPr id="7" name="平行四边形 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 name="平行四边形 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 name="平行四边形 1"/>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3" name="平行四边形 2"/>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21" name="组合 20"/>
          <p:cNvGrpSpPr/>
          <p:nvPr/>
        </p:nvGrpSpPr>
        <p:grpSpPr>
          <a:xfrm>
            <a:off x="6105211" y="479768"/>
            <a:ext cx="2233930" cy="264160"/>
            <a:chOff x="1872263" y="6272678"/>
            <a:chExt cx="1115163" cy="131993"/>
          </a:xfrm>
          <a:solidFill>
            <a:schemeClr val="accent2"/>
          </a:solidFill>
        </p:grpSpPr>
        <p:sp>
          <p:nvSpPr>
            <p:cNvPr id="22" name="平行四边形 21"/>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5" name="平行四边形 24"/>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6" name="平行四边形 25"/>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9" name="平行四边形 28"/>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30" name="平行四边形 29"/>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39" name="平行四边形 38"/>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0" name="平行四边形 39"/>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61" name="文本框 60"/>
          <p:cNvSpPr txBox="1"/>
          <p:nvPr/>
        </p:nvSpPr>
        <p:spPr>
          <a:xfrm>
            <a:off x="552492" y="4548066"/>
            <a:ext cx="4561119" cy="1569660"/>
          </a:xfrm>
          <a:prstGeom prst="rect">
            <a:avLst/>
          </a:prstGeom>
          <a:noFill/>
        </p:spPr>
        <p:txBody>
          <a:bodyPr wrap="square" rtlCol="0">
            <a:spAutoFit/>
          </a:bodyPr>
          <a:lstStyle/>
          <a:p>
            <a:r>
              <a:rPr lang="en-US" altLang="zh-CN" sz="1600" dirty="0">
                <a:solidFill>
                  <a:schemeClr val="bg1">
                    <a:lumMod val="50000"/>
                  </a:schemeClr>
                </a:solidFill>
                <a:latin typeface="字魂95号-手刻宋-Regular" panose="00000500000000000000" charset="-122"/>
                <a:ea typeface="字魂95号-手刻宋-Regular" panose="00000500000000000000" charset="-122"/>
                <a:cs typeface="+mn-ea"/>
              </a:rPr>
              <a:t>——“</a:t>
            </a:r>
            <a:r>
              <a:rPr lang="zh-CN" altLang="zh-CN" sz="1600" dirty="0">
                <a:solidFill>
                  <a:schemeClr val="bg1">
                    <a:lumMod val="50000"/>
                  </a:schemeClr>
                </a:solidFill>
                <a:latin typeface="字魂95号-手刻宋-Regular" panose="00000500000000000000" charset="-122"/>
                <a:ea typeface="字魂95号-手刻宋-Regular" panose="00000500000000000000" charset="-122"/>
                <a:cs typeface="+mn-ea"/>
              </a:rPr>
              <a:t>她不知道谈恋爱要先暧昧，在校门口收饮料，饮料袋里夹着小纸条。暧昧之后要告白，想约出来，男生像日本电影里演的那样，把腰折成九十度。告白之后可以牵手，草地上的食指试探食指，被红色跑道围起来的绿色操场就是一个宇宙。</a:t>
            </a:r>
            <a:r>
              <a:rPr lang="en-US" altLang="zh-CN" sz="1600" dirty="0">
                <a:solidFill>
                  <a:schemeClr val="bg1">
                    <a:lumMod val="50000"/>
                  </a:schemeClr>
                </a:solidFill>
                <a:latin typeface="字魂95号-手刻宋-Regular" panose="00000500000000000000" charset="-122"/>
                <a:ea typeface="字魂95号-手刻宋-Regular" panose="00000500000000000000" charset="-122"/>
                <a:cs typeface="+mn-ea"/>
              </a:rPr>
              <a:t>”</a:t>
            </a:r>
            <a:endParaRPr lang="zh-CN" altLang="en-US" sz="1600" dirty="0">
              <a:solidFill>
                <a:schemeClr val="bg1">
                  <a:lumMod val="50000"/>
                </a:schemeClr>
              </a:solidFill>
              <a:latin typeface="字魂95号-手刻宋-Regular" panose="00000500000000000000" charset="-122"/>
              <a:ea typeface="字魂95号-手刻宋-Regular" panose="00000500000000000000" charset="-122"/>
              <a:cs typeface="+mn-ea"/>
              <a:sym typeface="+mn-lt"/>
            </a:endParaRPr>
          </a:p>
        </p:txBody>
      </p:sp>
      <p:grpSp>
        <p:nvGrpSpPr>
          <p:cNvPr id="64" name="组合 63"/>
          <p:cNvGrpSpPr/>
          <p:nvPr/>
        </p:nvGrpSpPr>
        <p:grpSpPr>
          <a:xfrm>
            <a:off x="729552" y="884618"/>
            <a:ext cx="706119" cy="533399"/>
            <a:chOff x="7308952" y="2764448"/>
            <a:chExt cx="706119" cy="533399"/>
          </a:xfrm>
          <a:solidFill>
            <a:schemeClr val="accent4"/>
          </a:solidFill>
        </p:grpSpPr>
        <p:sp>
          <p:nvSpPr>
            <p:cNvPr id="65" name="椭圆 64"/>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7" name="椭圆 86"/>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8" name="椭圆 87"/>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9" name="椭圆 88"/>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90" name="椭圆 89"/>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91" name="椭圆 90"/>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92" name="椭圆 91"/>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93" name="椭圆 92"/>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94" name="椭圆 93"/>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9" name="文本框 8">
            <a:extLst>
              <a:ext uri="{FF2B5EF4-FFF2-40B4-BE49-F238E27FC236}">
                <a16:creationId xmlns:a16="http://schemas.microsoft.com/office/drawing/2014/main" id="{4F1A37A2-061F-38CD-C0F8-4F84773F416E}"/>
              </a:ext>
            </a:extLst>
          </p:cNvPr>
          <p:cNvSpPr txBox="1"/>
          <p:nvPr/>
        </p:nvSpPr>
        <p:spPr>
          <a:xfrm>
            <a:off x="552492" y="104145"/>
            <a:ext cx="4536819" cy="707886"/>
          </a:xfrm>
          <a:prstGeom prst="rect">
            <a:avLst/>
          </a:prstGeom>
          <a:noFill/>
        </p:spPr>
        <p:txBody>
          <a:bodyPr wrap="none" rtlCol="0">
            <a:spAutoFit/>
          </a:bodyPr>
          <a:lstStyle/>
          <a:p>
            <a:r>
              <a:rPr lang="zh-CN" altLang="en-US" sz="4000" dirty="0">
                <a:solidFill>
                  <a:srgbClr val="5A6783"/>
                </a:solidFill>
                <a:latin typeface="字魂95号-手刻宋-Regular" panose="00000500000000000000" charset="-122"/>
                <a:ea typeface="字魂95号-手刻宋-Regular" panose="00000500000000000000" charset="-122"/>
              </a:rPr>
              <a:t>这本书，在讲什么</a:t>
            </a:r>
            <a:r>
              <a:rPr lang="en-US" altLang="zh-CN" sz="4000" dirty="0">
                <a:solidFill>
                  <a:srgbClr val="5A6783"/>
                </a:solidFill>
                <a:latin typeface="字魂95号-手刻宋-Regular" panose="00000500000000000000" charset="-122"/>
                <a:ea typeface="字魂95号-手刻宋-Regular" panose="00000500000000000000" charset="-122"/>
              </a:rPr>
              <a:t>?</a:t>
            </a:r>
          </a:p>
        </p:txBody>
      </p:sp>
      <p:pic>
        <p:nvPicPr>
          <p:cNvPr id="3074" name="Picture 2" descr="林奕含自杀前8天受访视频曝光 《房思琪的初恋乐园》讲述林奕含被老师诱奸真相_社会_中国小康网">
            <a:extLst>
              <a:ext uri="{FF2B5EF4-FFF2-40B4-BE49-F238E27FC236}">
                <a16:creationId xmlns:a16="http://schemas.microsoft.com/office/drawing/2014/main" id="{1073AB24-7780-6DE8-697C-D4CFE5F3B3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982" b="7799"/>
          <a:stretch/>
        </p:blipFill>
        <p:spPr bwMode="auto">
          <a:xfrm>
            <a:off x="5617409" y="1019661"/>
            <a:ext cx="5276304" cy="33355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randombar(horizontal)">
                                      <p:cBhvr>
                                        <p:cTn id="10" dur="500"/>
                                        <p:tgtEl>
                                          <p:spTgt spid="3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1000"/>
                                        <p:tgtEl>
                                          <p:spTgt spid="32"/>
                                        </p:tgtEl>
                                      </p:cBhvr>
                                    </p:animEffect>
                                    <p:anim calcmode="lin" valueType="num">
                                      <p:cBhvr>
                                        <p:cTn id="21" dur="1000" fill="hold"/>
                                        <p:tgtEl>
                                          <p:spTgt spid="32"/>
                                        </p:tgtEl>
                                        <p:attrNameLst>
                                          <p:attrName>ppt_x</p:attrName>
                                        </p:attrNameLst>
                                      </p:cBhvr>
                                      <p:tavLst>
                                        <p:tav tm="0">
                                          <p:val>
                                            <p:strVal val="#ppt_x"/>
                                          </p:val>
                                        </p:tav>
                                        <p:tav tm="100000">
                                          <p:val>
                                            <p:strVal val="#ppt_x"/>
                                          </p:val>
                                        </p:tav>
                                      </p:tavLst>
                                    </p:anim>
                                    <p:anim calcmode="lin" valueType="num">
                                      <p:cBhvr>
                                        <p:cTn id="22" dur="1000" fill="hold"/>
                                        <p:tgtEl>
                                          <p:spTgt spid="3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par>
                                <p:cTn id="28" presetID="22" presetClass="entr" presetSubtype="4"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par>
                                <p:cTn id="31" presetID="2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1000"/>
                                        <p:tgtEl>
                                          <p:spTgt spid="64"/>
                                        </p:tgtEl>
                                      </p:cBhvr>
                                    </p:animEffect>
                                    <p:anim calcmode="lin" valueType="num">
                                      <p:cBhvr>
                                        <p:cTn id="42" dur="1000" fill="hold"/>
                                        <p:tgtEl>
                                          <p:spTgt spid="64"/>
                                        </p:tgtEl>
                                        <p:attrNameLst>
                                          <p:attrName>ppt_x</p:attrName>
                                        </p:attrNameLst>
                                      </p:cBhvr>
                                      <p:tavLst>
                                        <p:tav tm="0">
                                          <p:val>
                                            <p:strVal val="#ppt_x"/>
                                          </p:val>
                                        </p:tav>
                                        <p:tav tm="100000">
                                          <p:val>
                                            <p:strVal val="#ppt_x"/>
                                          </p:val>
                                        </p:tav>
                                      </p:tavLst>
                                    </p:anim>
                                    <p:anim calcmode="lin" valueType="num">
                                      <p:cBhvr>
                                        <p:cTn id="43" dur="1000" fill="hold"/>
                                        <p:tgtEl>
                                          <p:spTgt spid="64"/>
                                        </p:tgtEl>
                                        <p:attrNameLst>
                                          <p:attrName>ppt_y</p:attrName>
                                        </p:attrNameLst>
                                      </p:cBhvr>
                                      <p:tavLst>
                                        <p:tav tm="0">
                                          <p:val>
                                            <p:strVal val="#ppt_y+.1"/>
                                          </p:val>
                                        </p:tav>
                                        <p:tav tm="100000">
                                          <p:val>
                                            <p:strVal val="#ppt_y"/>
                                          </p:val>
                                        </p:tav>
                                      </p:tavLst>
                                    </p:anim>
                                  </p:childTnLst>
                                </p:cTn>
                              </p:par>
                              <p:par>
                                <p:cTn id="44" presetID="2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8" grpId="0" bldLvl="0" animBg="1"/>
      <p:bldP spid="61"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文本框 259"/>
          <p:cNvSpPr txBox="1"/>
          <p:nvPr/>
        </p:nvSpPr>
        <p:spPr>
          <a:xfrm>
            <a:off x="5607015" y="2592328"/>
            <a:ext cx="4202831" cy="646331"/>
          </a:xfrm>
          <a:prstGeom prst="rect">
            <a:avLst/>
          </a:prstGeom>
          <a:noFill/>
          <a:effectLst/>
        </p:spPr>
        <p:txBody>
          <a:bodyPr wrap="square" rtlCol="0">
            <a:spAutoFit/>
          </a:bodyPr>
          <a:lstStyle/>
          <a:p>
            <a:r>
              <a:rPr lang="zh-CN" altLang="en-US" sz="3600" spc="300" dirty="0">
                <a:solidFill>
                  <a:srgbClr val="5A6783"/>
                </a:solidFill>
                <a:latin typeface="字魂95号-手刻宋-Regular" panose="00000500000000000000" charset="-122"/>
                <a:ea typeface="字魂95号-手刻宋-Regular" panose="00000500000000000000" charset="-122"/>
              </a:rPr>
              <a:t>“房思琪式的强暴”</a:t>
            </a:r>
          </a:p>
        </p:txBody>
      </p:sp>
      <p:grpSp>
        <p:nvGrpSpPr>
          <p:cNvPr id="4" name="组合 3"/>
          <p:cNvGrpSpPr/>
          <p:nvPr/>
        </p:nvGrpSpPr>
        <p:grpSpPr>
          <a:xfrm>
            <a:off x="11422663" y="721396"/>
            <a:ext cx="703297" cy="83244"/>
            <a:chOff x="1872263" y="6272678"/>
            <a:chExt cx="1115163" cy="131993"/>
          </a:xfrm>
          <a:solidFill>
            <a:srgbClr val="F15B67"/>
          </a:solidFill>
        </p:grpSpPr>
        <p:sp>
          <p:nvSpPr>
            <p:cNvPr id="47" name="平行四边形 4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8" name="平行四边形 4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9" name="平行四边形 48"/>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0" name="平行四边形 49"/>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2" name="平行四边形 51"/>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3" name="平行四边形 52"/>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257" name="矩形: 圆角 256"/>
          <p:cNvSpPr/>
          <p:nvPr/>
        </p:nvSpPr>
        <p:spPr>
          <a:xfrm flipH="1">
            <a:off x="10371685" y="5651678"/>
            <a:ext cx="740192" cy="92596"/>
          </a:xfrm>
          <a:prstGeom prst="roundRect">
            <a:avLst>
              <a:gd name="adj" fmla="val 50000"/>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03" y="1057311"/>
            <a:ext cx="703297" cy="83244"/>
            <a:chOff x="1872263" y="6272678"/>
            <a:chExt cx="1115163" cy="131993"/>
          </a:xfrm>
          <a:solidFill>
            <a:srgbClr val="F15B67"/>
          </a:solidFill>
        </p:grpSpPr>
        <p:sp>
          <p:nvSpPr>
            <p:cNvPr id="7" name="平行四边形 6"/>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 name="平行四边形 7"/>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3" name="平行四边形 12"/>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4" name="平行四边形 13"/>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32" name="文本框 31"/>
          <p:cNvSpPr txBox="1"/>
          <p:nvPr/>
        </p:nvSpPr>
        <p:spPr>
          <a:xfrm>
            <a:off x="2821635" y="1984470"/>
            <a:ext cx="2920196" cy="1862048"/>
          </a:xfrm>
          <a:prstGeom prst="rect">
            <a:avLst/>
          </a:prstGeom>
          <a:noFill/>
          <a:effectLst/>
        </p:spPr>
        <p:txBody>
          <a:bodyPr wrap="square" rtlCol="0">
            <a:spAutoFit/>
          </a:bodyPr>
          <a:lstStyle/>
          <a:p>
            <a:pPr algn="ctr"/>
            <a:r>
              <a:rPr lang="en-US" altLang="zh-CN" sz="11500" b="1" spc="300" dirty="0">
                <a:ln>
                  <a:noFill/>
                </a:ln>
                <a:solidFill>
                  <a:schemeClr val="accent4">
                    <a:lumMod val="100000"/>
                  </a:schemeClr>
                </a:solidFill>
                <a:effectLst/>
                <a:latin typeface="字魂95号-手刻宋-Regular" panose="00000500000000000000" charset="-122"/>
                <a:ea typeface="字魂95号-手刻宋-Regular" panose="00000500000000000000" charset="-122"/>
              </a:rPr>
              <a:t>02</a:t>
            </a:r>
            <a:endParaRPr lang="zh-CN" altLang="en-US" sz="11500" b="1" spc="300" dirty="0">
              <a:ln>
                <a:noFill/>
              </a:ln>
              <a:solidFill>
                <a:schemeClr val="accent4">
                  <a:lumMod val="100000"/>
                </a:schemeClr>
              </a:solidFill>
              <a:effectLst/>
              <a:latin typeface="字魂95号-手刻宋-Regular" panose="00000500000000000000" charset="-122"/>
              <a:ea typeface="字魂95号-手刻宋-Regular" panose="00000500000000000000" charset="-122"/>
            </a:endParaRPr>
          </a:p>
        </p:txBody>
      </p:sp>
      <p:sp>
        <p:nvSpPr>
          <p:cNvPr id="2" name="矩形 1"/>
          <p:cNvSpPr/>
          <p:nvPr/>
        </p:nvSpPr>
        <p:spPr>
          <a:xfrm>
            <a:off x="5894014" y="678010"/>
            <a:ext cx="45719" cy="52863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anim calcmode="lin" valueType="num">
                                      <p:cBhvr>
                                        <p:cTn id="8" dur="1000" fill="hold"/>
                                        <p:tgtEl>
                                          <p:spTgt spid="260"/>
                                        </p:tgtEl>
                                        <p:attrNameLst>
                                          <p:attrName>ppt_x</p:attrName>
                                        </p:attrNameLst>
                                      </p:cBhvr>
                                      <p:tavLst>
                                        <p:tav tm="0">
                                          <p:val>
                                            <p:strVal val="#ppt_x"/>
                                          </p:val>
                                        </p:tav>
                                        <p:tav tm="100000">
                                          <p:val>
                                            <p:strVal val="#ppt_x"/>
                                          </p:val>
                                        </p:tav>
                                      </p:tavLst>
                                    </p:anim>
                                    <p:anim calcmode="lin" valueType="num">
                                      <p:cBhvr>
                                        <p:cTn id="9" dur="1000" fill="hold"/>
                                        <p:tgtEl>
                                          <p:spTgt spid="260"/>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53" presetClass="entr" presetSubtype="16" fill="hold" grpId="0" nodeType="withEffect">
                                  <p:stCondLst>
                                    <p:cond delay="2400"/>
                                  </p:stCondLst>
                                  <p:childTnLst>
                                    <p:set>
                                      <p:cBhvr>
                                        <p:cTn id="14" dur="1" fill="hold">
                                          <p:stCondLst>
                                            <p:cond delay="0"/>
                                          </p:stCondLst>
                                        </p:cTn>
                                        <p:tgtEl>
                                          <p:spTgt spid="257"/>
                                        </p:tgtEl>
                                        <p:attrNameLst>
                                          <p:attrName>style.visibility</p:attrName>
                                        </p:attrNameLst>
                                      </p:cBhvr>
                                      <p:to>
                                        <p:strVal val="visible"/>
                                      </p:to>
                                    </p:set>
                                    <p:anim calcmode="lin" valueType="num">
                                      <p:cBhvr>
                                        <p:cTn id="15" dur="1500" fill="hold"/>
                                        <p:tgtEl>
                                          <p:spTgt spid="257"/>
                                        </p:tgtEl>
                                        <p:attrNameLst>
                                          <p:attrName>ppt_w</p:attrName>
                                        </p:attrNameLst>
                                      </p:cBhvr>
                                      <p:tavLst>
                                        <p:tav tm="0">
                                          <p:val>
                                            <p:fltVal val="0"/>
                                          </p:val>
                                        </p:tav>
                                        <p:tav tm="100000">
                                          <p:val>
                                            <p:strVal val="#ppt_w"/>
                                          </p:val>
                                        </p:tav>
                                      </p:tavLst>
                                    </p:anim>
                                    <p:anim calcmode="lin" valueType="num">
                                      <p:cBhvr>
                                        <p:cTn id="16" dur="1500" fill="hold"/>
                                        <p:tgtEl>
                                          <p:spTgt spid="257"/>
                                        </p:tgtEl>
                                        <p:attrNameLst>
                                          <p:attrName>ppt_h</p:attrName>
                                        </p:attrNameLst>
                                      </p:cBhvr>
                                      <p:tavLst>
                                        <p:tav tm="0">
                                          <p:val>
                                            <p:fltVal val="0"/>
                                          </p:val>
                                        </p:tav>
                                        <p:tav tm="100000">
                                          <p:val>
                                            <p:strVal val="#ppt_h"/>
                                          </p:val>
                                        </p:tav>
                                      </p:tavLst>
                                    </p:anim>
                                    <p:animEffect transition="in" filter="fade">
                                      <p:cBhvr>
                                        <p:cTn id="17" dur="1500"/>
                                        <p:tgtEl>
                                          <p:spTgt spid="257"/>
                                        </p:tgtEl>
                                      </p:cBhvr>
                                    </p:animEffect>
                                  </p:childTnLst>
                                </p:cTn>
                              </p:par>
                              <p:par>
                                <p:cTn id="18" presetID="2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bldLvl="0" animBg="1"/>
      <p:bldP spid="257" grpId="0" bldLvl="0" animBg="1"/>
      <p:bldP spid="32" grpId="0" bldLvl="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5382670" y="1318393"/>
            <a:ext cx="6079778" cy="1815882"/>
          </a:xfrm>
          <a:prstGeom prst="rect">
            <a:avLst/>
          </a:prstGeom>
          <a:noFill/>
        </p:spPr>
        <p:txBody>
          <a:bodyPr wrap="square" rtlCol="0">
            <a:spAutoFit/>
          </a:bodyPr>
          <a:lstStyle/>
          <a:p>
            <a:pPr marL="285750" indent="-285750" algn="just" hangingPunct="0">
              <a:buFont typeface="Arial" panose="020B0604020202020204" pitchFamily="34" charset="0"/>
              <a:buChar char="•"/>
            </a:pPr>
            <a:r>
              <a:rPr lang="zh-CN" altLang="zh-CN" sz="1600" dirty="0">
                <a:solidFill>
                  <a:schemeClr val="bg1">
                    <a:lumMod val="50000"/>
                  </a:schemeClr>
                </a:solidFill>
                <a:latin typeface="字魂95号-手刻宋-Regular" panose="00000500000000000000" charset="-122"/>
                <a:ea typeface="字魂95号-手刻宋-Regular" panose="00000500000000000000" charset="-122"/>
                <a:cs typeface="+mn-ea"/>
              </a:rPr>
              <a:t>“当你在看新闻的时候，如果你看到那些所谓的受害者和所谓的加害者，那些很细的对白，那些小旅馆还有小公寓的壁纸花纹，那些腥膻的细节，你铁定是看不下去的，可是今天在这个小说里你却看的下去。为什么？因为你在当中得到了一种审美的快感。有一种痛快，那是既痛且快的。我误用儒家的一句话叫“知其不可为而为之”，你明知不该看，可你还是继续看了下去。”</a:t>
            </a:r>
          </a:p>
        </p:txBody>
      </p:sp>
      <p:sp>
        <p:nvSpPr>
          <p:cNvPr id="5" name="文本框 4"/>
          <p:cNvSpPr txBox="1"/>
          <p:nvPr/>
        </p:nvSpPr>
        <p:spPr>
          <a:xfrm>
            <a:off x="5439205" y="3723726"/>
            <a:ext cx="6427907" cy="2215991"/>
          </a:xfrm>
          <a:prstGeom prst="rect">
            <a:avLst/>
          </a:prstGeom>
          <a:noFill/>
        </p:spPr>
        <p:txBody>
          <a:bodyPr wrap="square" rtlCol="0">
            <a:spAutoFit/>
          </a:bodyPr>
          <a:lstStyle/>
          <a:p>
            <a:pPr marL="285750" indent="-285750" algn="just" hangingPunct="0">
              <a:buFont typeface="Arial" panose="020B0604020202020204" pitchFamily="34" charset="0"/>
              <a:buChar char="•"/>
            </a:pPr>
            <a:r>
              <a:rPr lang="zh-CN" altLang="zh-CN" sz="1500" dirty="0">
                <a:solidFill>
                  <a:schemeClr val="bg1">
                    <a:lumMod val="50000"/>
                  </a:schemeClr>
                </a:solidFill>
                <a:latin typeface="字魂95号-手刻宋-Regular" panose="00000500000000000000" charset="-122"/>
                <a:ea typeface="字魂95号-手刻宋-Regular" panose="00000500000000000000" charset="-122"/>
                <a:cs typeface="+mn-ea"/>
              </a:rPr>
              <a:t>刚刚在饭桌上，思琪用面包涂奶油的口气对妈妈说：“我们的家教好像什么都有，就是没有性教育。”妈妈诧异地看着她，回答：“什么性教育？性教育是给那些需要性的人。所谓教育不就是这样吗？”思琪一时间明白了，在这个故事中父母将永远缺席，他们旷课了，却自以为是还没开学。</a:t>
            </a:r>
          </a:p>
          <a:p>
            <a:pPr marL="285750" indent="-285750" algn="just" hangingPunct="0">
              <a:buFont typeface="Arial" panose="020B0604020202020204" pitchFamily="34" charset="0"/>
              <a:buChar char="•"/>
            </a:pPr>
            <a:r>
              <a:rPr lang="zh-CN" altLang="zh-CN" sz="1500" dirty="0">
                <a:solidFill>
                  <a:schemeClr val="bg1">
                    <a:lumMod val="50000"/>
                  </a:schemeClr>
                </a:solidFill>
                <a:latin typeface="字魂95号-手刻宋-Regular" panose="00000500000000000000" charset="-122"/>
                <a:ea typeface="字魂95号-手刻宋-Regular" panose="00000500000000000000" charset="-122"/>
                <a:cs typeface="+mn-ea"/>
              </a:rPr>
              <a:t>思琪在家一面整理行李，一面用一种天真的口吻对妈妈说：“听说学校有个同学跟老师在一起。”“谁？”“不认识。”“这么小年级就这么骚。”思琪不说话了，她一瞬间决定从此一辈子不说话了。</a:t>
            </a:r>
          </a:p>
          <a:p>
            <a:endParaRPr lang="zh-CN" altLang="zh-CN" dirty="0"/>
          </a:p>
        </p:txBody>
      </p:sp>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2" name="平行四边形 11"/>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4" name="平行四边形 13"/>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1" name="组合 50"/>
          <p:cNvGrpSpPr/>
          <p:nvPr/>
        </p:nvGrpSpPr>
        <p:grpSpPr>
          <a:xfrm>
            <a:off x="998731" y="861487"/>
            <a:ext cx="706119" cy="533399"/>
            <a:chOff x="7308952" y="2764448"/>
            <a:chExt cx="706119" cy="533399"/>
          </a:xfrm>
          <a:solidFill>
            <a:schemeClr val="accent4"/>
          </a:solidFill>
        </p:grpSpPr>
        <p:sp>
          <p:nvSpPr>
            <p:cNvPr id="52" name="椭圆 51"/>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5" name="椭圆 54"/>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6" name="椭圆 55"/>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7" name="椭圆 56"/>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2" name="文本框 1">
            <a:extLst>
              <a:ext uri="{FF2B5EF4-FFF2-40B4-BE49-F238E27FC236}">
                <a16:creationId xmlns:a16="http://schemas.microsoft.com/office/drawing/2014/main" id="{B5665341-5C05-54DB-B4DD-4619865757C7}"/>
              </a:ext>
            </a:extLst>
          </p:cNvPr>
          <p:cNvSpPr txBox="1"/>
          <p:nvPr/>
        </p:nvSpPr>
        <p:spPr>
          <a:xfrm>
            <a:off x="552492" y="104145"/>
            <a:ext cx="4801314" cy="707886"/>
          </a:xfrm>
          <a:prstGeom prst="rect">
            <a:avLst/>
          </a:prstGeom>
          <a:noFill/>
        </p:spPr>
        <p:txBody>
          <a:bodyPr wrap="none" rtlCol="0">
            <a:spAutoFit/>
          </a:bodyPr>
          <a:lstStyle/>
          <a:p>
            <a:r>
              <a:rPr lang="zh-CN" altLang="en-US" sz="4000" dirty="0">
                <a:solidFill>
                  <a:srgbClr val="5A6783"/>
                </a:solidFill>
                <a:latin typeface="字魂95号-手刻宋-Regular" panose="00000500000000000000" charset="-122"/>
                <a:ea typeface="字魂95号-手刻宋-Regular" panose="00000500000000000000" charset="-122"/>
              </a:rPr>
              <a:t>“房思琪式”的强暴</a:t>
            </a:r>
            <a:endParaRPr lang="en-US" altLang="zh-CN" sz="4000" dirty="0">
              <a:solidFill>
                <a:srgbClr val="5A6783"/>
              </a:solidFill>
              <a:latin typeface="字魂95号-手刻宋-Regular" panose="00000500000000000000" charset="-122"/>
              <a:ea typeface="字魂95号-手刻宋-Regular" panose="00000500000000000000" charset="-122"/>
            </a:endParaRPr>
          </a:p>
        </p:txBody>
      </p:sp>
      <p:pic>
        <p:nvPicPr>
          <p:cNvPr id="4098" name="Picture 2" descr="林奕含：她将被性侵的经历写进书中，治愈无数人，却无法拯救自己">
            <a:extLst>
              <a:ext uri="{FF2B5EF4-FFF2-40B4-BE49-F238E27FC236}">
                <a16:creationId xmlns:a16="http://schemas.microsoft.com/office/drawing/2014/main" id="{1907E394-F577-F279-B7E9-FEABD65B16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25" t="8068" r="-7325" b="-8068"/>
          <a:stretch/>
        </p:blipFill>
        <p:spPr bwMode="auto">
          <a:xfrm>
            <a:off x="450091" y="1604875"/>
            <a:ext cx="5306879" cy="398015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E613BC0-9072-7C76-4003-56EE9D90070A}"/>
              </a:ext>
            </a:extLst>
          </p:cNvPr>
          <p:cNvSpPr txBox="1"/>
          <p:nvPr/>
        </p:nvSpPr>
        <p:spPr>
          <a:xfrm>
            <a:off x="5310543" y="736566"/>
            <a:ext cx="2317832" cy="499624"/>
          </a:xfrm>
          <a:prstGeom prst="rect">
            <a:avLst/>
          </a:prstGeom>
          <a:noFill/>
        </p:spPr>
        <p:txBody>
          <a:bodyPr wrap="square" rtlCol="0">
            <a:spAutoFit/>
          </a:bodyPr>
          <a:lstStyle/>
          <a:p>
            <a:pPr algn="ctr" hangingPunct="0">
              <a:lnSpc>
                <a:spcPct val="150000"/>
              </a:lnSpc>
            </a:pPr>
            <a:r>
              <a:rPr lang="zh-CN" altLang="en-US" sz="2000" b="1" dirty="0">
                <a:solidFill>
                  <a:schemeClr val="accent4">
                    <a:lumMod val="100000"/>
                  </a:schemeClr>
                </a:solidFill>
                <a:latin typeface="字魂95号-手刻宋-Regular" panose="00000500000000000000" charset="-122"/>
                <a:ea typeface="字魂95号-手刻宋-Regular" panose="00000500000000000000" charset="-122"/>
                <a:cs typeface="+mn-ea"/>
                <a:sym typeface="+mn-lt"/>
              </a:rPr>
              <a:t>摘自林奕含的采访</a:t>
            </a:r>
          </a:p>
        </p:txBody>
      </p:sp>
      <p:sp>
        <p:nvSpPr>
          <p:cNvPr id="9" name="文本框 8">
            <a:extLst>
              <a:ext uri="{FF2B5EF4-FFF2-40B4-BE49-F238E27FC236}">
                <a16:creationId xmlns:a16="http://schemas.microsoft.com/office/drawing/2014/main" id="{7153C2C0-A775-1CAA-C6C9-E6C7DF96F147}"/>
              </a:ext>
            </a:extLst>
          </p:cNvPr>
          <p:cNvSpPr txBox="1"/>
          <p:nvPr/>
        </p:nvSpPr>
        <p:spPr>
          <a:xfrm>
            <a:off x="5310543" y="3089031"/>
            <a:ext cx="2317832" cy="499624"/>
          </a:xfrm>
          <a:prstGeom prst="rect">
            <a:avLst/>
          </a:prstGeom>
          <a:noFill/>
        </p:spPr>
        <p:txBody>
          <a:bodyPr wrap="square" rtlCol="0">
            <a:spAutoFit/>
          </a:bodyPr>
          <a:lstStyle/>
          <a:p>
            <a:pPr algn="ctr" hangingPunct="0">
              <a:lnSpc>
                <a:spcPct val="150000"/>
              </a:lnSpc>
            </a:pPr>
            <a:r>
              <a:rPr lang="zh-CN" altLang="en-US" sz="2000" b="1" dirty="0">
                <a:solidFill>
                  <a:schemeClr val="accent4">
                    <a:lumMod val="100000"/>
                  </a:schemeClr>
                </a:solidFill>
                <a:latin typeface="字魂95号-手刻宋-Regular" panose="00000500000000000000" charset="-122"/>
                <a:ea typeface="字魂95号-手刻宋-Regular" panose="00000500000000000000" charset="-122"/>
                <a:cs typeface="+mn-ea"/>
                <a:sym typeface="+mn-lt"/>
              </a:rPr>
              <a:t>摘自书中的段落</a:t>
            </a:r>
          </a:p>
        </p:txBody>
      </p:sp>
    </p:spTree>
    <p:custDataLst>
      <p:tags r:id="rId1"/>
    </p:custDataLst>
    <p:extLst>
      <p:ext uri="{BB962C8B-B14F-4D97-AF65-F5344CB8AC3E}">
        <p14:creationId xmlns:p14="http://schemas.microsoft.com/office/powerpoint/2010/main" val="405600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par>
                                <p:cTn id="15" presetID="42"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 grpId="0"/>
      <p:bldP spid="2" grpId="0"/>
      <p:bldP spid="3"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8854" y="1924456"/>
            <a:ext cx="11043594" cy="4110583"/>
            <a:chOff x="10645" y="4277"/>
            <a:chExt cx="7400" cy="3336"/>
          </a:xfrm>
        </p:grpSpPr>
        <p:cxnSp>
          <p:nvCxnSpPr>
            <p:cNvPr id="14" name="直接连接符 13"/>
            <p:cNvCxnSpPr/>
            <p:nvPr/>
          </p:nvCxnSpPr>
          <p:spPr>
            <a:xfrm>
              <a:off x="10645" y="4277"/>
              <a:ext cx="7401" cy="0"/>
            </a:xfrm>
            <a:prstGeom prst="line">
              <a:avLst/>
            </a:prstGeom>
            <a:ln w="28575">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cxnSp>
          <p:nvCxnSpPr>
            <p:cNvPr id="43" name="直接连接符 42"/>
            <p:cNvCxnSpPr/>
            <p:nvPr/>
          </p:nvCxnSpPr>
          <p:spPr>
            <a:xfrm>
              <a:off x="10645" y="7613"/>
              <a:ext cx="7401" cy="0"/>
            </a:xfrm>
            <a:prstGeom prst="line">
              <a:avLst/>
            </a:prstGeom>
            <a:ln w="28575">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grpSp>
      <p:sp>
        <p:nvSpPr>
          <p:cNvPr id="54" name="文本框 53"/>
          <p:cNvSpPr txBox="1"/>
          <p:nvPr/>
        </p:nvSpPr>
        <p:spPr>
          <a:xfrm>
            <a:off x="3461463" y="1449213"/>
            <a:ext cx="5269074" cy="499624"/>
          </a:xfrm>
          <a:prstGeom prst="rect">
            <a:avLst/>
          </a:prstGeom>
          <a:noFill/>
        </p:spPr>
        <p:txBody>
          <a:bodyPr wrap="square" rtlCol="0">
            <a:spAutoFit/>
          </a:bodyPr>
          <a:lstStyle/>
          <a:p>
            <a:pPr algn="just" hangingPunct="0">
              <a:lnSpc>
                <a:spcPct val="150000"/>
              </a:lnSpc>
            </a:pPr>
            <a:r>
              <a:rPr lang="zh-CN" altLang="zh-CN" sz="2000" b="1" dirty="0">
                <a:solidFill>
                  <a:schemeClr val="tx1">
                    <a:lumMod val="50000"/>
                    <a:lumOff val="50000"/>
                  </a:schemeClr>
                </a:solidFill>
                <a:latin typeface="字魂95号-手刻宋-Regular" panose="00000500000000000000" charset="-122"/>
                <a:ea typeface="字魂95号-手刻宋-Regular" panose="00000500000000000000" charset="-122"/>
                <a:cs typeface="+mn-ea"/>
              </a:rPr>
              <a:t>为什么会有这么多</a:t>
            </a:r>
            <a:r>
              <a:rPr lang="zh-CN" altLang="en-US" sz="2000" b="1" dirty="0">
                <a:solidFill>
                  <a:schemeClr val="tx1">
                    <a:lumMod val="50000"/>
                    <a:lumOff val="50000"/>
                  </a:schemeClr>
                </a:solidFill>
                <a:latin typeface="字魂95号-手刻宋-Regular" panose="00000500000000000000" charset="-122"/>
                <a:ea typeface="字魂95号-手刻宋-Regular" panose="00000500000000000000" charset="-122"/>
                <a:cs typeface="+mn-ea"/>
              </a:rPr>
              <a:t>“</a:t>
            </a:r>
            <a:r>
              <a:rPr lang="zh-CN" altLang="zh-CN" sz="2000" b="1" dirty="0">
                <a:solidFill>
                  <a:schemeClr val="tx1">
                    <a:lumMod val="50000"/>
                    <a:lumOff val="50000"/>
                  </a:schemeClr>
                </a:solidFill>
                <a:latin typeface="字魂95号-手刻宋-Regular" panose="00000500000000000000" charset="-122"/>
                <a:ea typeface="字魂95号-手刻宋-Regular" panose="00000500000000000000" charset="-122"/>
                <a:cs typeface="+mn-ea"/>
              </a:rPr>
              <a:t>房思琪</a:t>
            </a:r>
            <a:r>
              <a:rPr lang="zh-CN" altLang="en-US" sz="2000" b="1" dirty="0">
                <a:solidFill>
                  <a:schemeClr val="tx1">
                    <a:lumMod val="50000"/>
                    <a:lumOff val="50000"/>
                  </a:schemeClr>
                </a:solidFill>
                <a:latin typeface="字魂95号-手刻宋-Regular" panose="00000500000000000000" charset="-122"/>
                <a:ea typeface="字魂95号-手刻宋-Regular" panose="00000500000000000000" charset="-122"/>
                <a:cs typeface="+mn-ea"/>
              </a:rPr>
              <a:t>式”</a:t>
            </a:r>
            <a:r>
              <a:rPr lang="zh-CN" altLang="zh-CN" sz="2000" b="1" dirty="0">
                <a:solidFill>
                  <a:schemeClr val="tx1">
                    <a:lumMod val="50000"/>
                    <a:lumOff val="50000"/>
                  </a:schemeClr>
                </a:solidFill>
                <a:latin typeface="字魂95号-手刻宋-Regular" panose="00000500000000000000" charset="-122"/>
                <a:ea typeface="字魂95号-手刻宋-Regular" panose="00000500000000000000" charset="-122"/>
                <a:cs typeface="+mn-ea"/>
              </a:rPr>
              <a:t>的悲剧？</a:t>
            </a:r>
            <a:endParaRPr lang="zh-CN" altLang="en-US" sz="2000" b="1" dirty="0">
              <a:solidFill>
                <a:schemeClr val="tx1">
                  <a:lumMod val="50000"/>
                  <a:lumOff val="50000"/>
                </a:schemeClr>
              </a:solidFill>
              <a:latin typeface="字魂95号-手刻宋-Regular" panose="00000500000000000000" charset="-122"/>
              <a:ea typeface="字魂95号-手刻宋-Regular" panose="00000500000000000000" charset="-122"/>
              <a:cs typeface="+mn-ea"/>
              <a:sym typeface="+mn-lt"/>
            </a:endParaRPr>
          </a:p>
        </p:txBody>
      </p:sp>
      <p:sp>
        <p:nvSpPr>
          <p:cNvPr id="55" name="文本框 54"/>
          <p:cNvSpPr txBox="1"/>
          <p:nvPr/>
        </p:nvSpPr>
        <p:spPr>
          <a:xfrm>
            <a:off x="418854" y="2188218"/>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女孩被自己的天真和听话给困住了</a:t>
            </a:r>
            <a:endParaRPr lang="zh-CN" altLang="en-US" sz="1700" b="1" dirty="0">
              <a:latin typeface="字魂95号-手刻宋-Regular" panose="00000500000000000000" charset="-122"/>
              <a:ea typeface="字魂95号-手刻宋-Regular" panose="00000500000000000000" charset="-122"/>
              <a:cs typeface="+mn-ea"/>
              <a:sym typeface="+mn-lt"/>
            </a:endParaRPr>
          </a:p>
        </p:txBody>
      </p:sp>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grpSp>
        <p:nvGrpSpPr>
          <p:cNvPr id="52" name="组合 51"/>
          <p:cNvGrpSpPr/>
          <p:nvPr/>
        </p:nvGrpSpPr>
        <p:grpSpPr>
          <a:xfrm>
            <a:off x="998731" y="861487"/>
            <a:ext cx="706119" cy="533399"/>
            <a:chOff x="7308952" y="2764448"/>
            <a:chExt cx="706119" cy="533399"/>
          </a:xfrm>
          <a:solidFill>
            <a:schemeClr val="accent4"/>
          </a:solidFill>
        </p:grpSpPr>
        <p:sp>
          <p:nvSpPr>
            <p:cNvPr id="57" name="椭圆 56"/>
            <p:cNvSpPr/>
            <p:nvPr/>
          </p:nvSpPr>
          <p:spPr>
            <a:xfrm flipH="1">
              <a:off x="73089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8" name="椭圆 57"/>
            <p:cNvSpPr/>
            <p:nvPr/>
          </p:nvSpPr>
          <p:spPr>
            <a:xfrm flipH="1">
              <a:off x="744103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9" name="椭圆 58"/>
            <p:cNvSpPr/>
            <p:nvPr/>
          </p:nvSpPr>
          <p:spPr>
            <a:xfrm flipH="1">
              <a:off x="757311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0" name="椭圆 59"/>
            <p:cNvSpPr/>
            <p:nvPr/>
          </p:nvSpPr>
          <p:spPr>
            <a:xfrm flipH="1">
              <a:off x="770519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1" name="椭圆 60"/>
            <p:cNvSpPr/>
            <p:nvPr/>
          </p:nvSpPr>
          <p:spPr>
            <a:xfrm flipH="1">
              <a:off x="783727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2" name="椭圆 61"/>
            <p:cNvSpPr/>
            <p:nvPr/>
          </p:nvSpPr>
          <p:spPr>
            <a:xfrm flipH="1">
              <a:off x="7969352" y="276444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3" name="椭圆 62"/>
            <p:cNvSpPr/>
            <p:nvPr/>
          </p:nvSpPr>
          <p:spPr>
            <a:xfrm flipH="1">
              <a:off x="73089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4" name="椭圆 63"/>
            <p:cNvSpPr/>
            <p:nvPr/>
          </p:nvSpPr>
          <p:spPr>
            <a:xfrm flipH="1">
              <a:off x="744103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5" name="椭圆 64"/>
            <p:cNvSpPr/>
            <p:nvPr/>
          </p:nvSpPr>
          <p:spPr>
            <a:xfrm flipH="1">
              <a:off x="757311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6" name="椭圆 65"/>
            <p:cNvSpPr/>
            <p:nvPr/>
          </p:nvSpPr>
          <p:spPr>
            <a:xfrm flipH="1">
              <a:off x="770519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7" name="椭圆 66"/>
            <p:cNvSpPr/>
            <p:nvPr/>
          </p:nvSpPr>
          <p:spPr>
            <a:xfrm flipH="1">
              <a:off x="783727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8" name="椭圆 67"/>
            <p:cNvSpPr/>
            <p:nvPr/>
          </p:nvSpPr>
          <p:spPr>
            <a:xfrm flipH="1">
              <a:off x="7969352" y="28863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69" name="椭圆 68"/>
            <p:cNvSpPr/>
            <p:nvPr/>
          </p:nvSpPr>
          <p:spPr>
            <a:xfrm flipH="1">
              <a:off x="73089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0" name="椭圆 69"/>
            <p:cNvSpPr/>
            <p:nvPr/>
          </p:nvSpPr>
          <p:spPr>
            <a:xfrm flipH="1">
              <a:off x="744103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1" name="椭圆 70"/>
            <p:cNvSpPr/>
            <p:nvPr/>
          </p:nvSpPr>
          <p:spPr>
            <a:xfrm flipH="1">
              <a:off x="757311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2" name="椭圆 71"/>
            <p:cNvSpPr/>
            <p:nvPr/>
          </p:nvSpPr>
          <p:spPr>
            <a:xfrm flipH="1">
              <a:off x="770519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3" name="椭圆 72"/>
            <p:cNvSpPr/>
            <p:nvPr/>
          </p:nvSpPr>
          <p:spPr>
            <a:xfrm flipH="1">
              <a:off x="783727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4" name="椭圆 73"/>
            <p:cNvSpPr/>
            <p:nvPr/>
          </p:nvSpPr>
          <p:spPr>
            <a:xfrm flipH="1">
              <a:off x="7969352" y="30082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5" name="椭圆 74"/>
            <p:cNvSpPr/>
            <p:nvPr/>
          </p:nvSpPr>
          <p:spPr>
            <a:xfrm flipH="1">
              <a:off x="73089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6" name="椭圆 75"/>
            <p:cNvSpPr/>
            <p:nvPr/>
          </p:nvSpPr>
          <p:spPr>
            <a:xfrm flipH="1">
              <a:off x="744103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7" name="椭圆 76"/>
            <p:cNvSpPr/>
            <p:nvPr/>
          </p:nvSpPr>
          <p:spPr>
            <a:xfrm flipH="1">
              <a:off x="757311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8" name="椭圆 77"/>
            <p:cNvSpPr/>
            <p:nvPr/>
          </p:nvSpPr>
          <p:spPr>
            <a:xfrm flipH="1">
              <a:off x="770519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79" name="椭圆 78"/>
            <p:cNvSpPr/>
            <p:nvPr/>
          </p:nvSpPr>
          <p:spPr>
            <a:xfrm flipH="1">
              <a:off x="783727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0" name="椭圆 79"/>
            <p:cNvSpPr/>
            <p:nvPr/>
          </p:nvSpPr>
          <p:spPr>
            <a:xfrm flipH="1">
              <a:off x="7969352" y="31302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1" name="椭圆 80"/>
            <p:cNvSpPr/>
            <p:nvPr/>
          </p:nvSpPr>
          <p:spPr>
            <a:xfrm flipH="1">
              <a:off x="73089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2" name="椭圆 81"/>
            <p:cNvSpPr/>
            <p:nvPr/>
          </p:nvSpPr>
          <p:spPr>
            <a:xfrm flipH="1">
              <a:off x="744103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3" name="椭圆 82"/>
            <p:cNvSpPr/>
            <p:nvPr/>
          </p:nvSpPr>
          <p:spPr>
            <a:xfrm flipH="1">
              <a:off x="757311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4" name="椭圆 83"/>
            <p:cNvSpPr/>
            <p:nvPr/>
          </p:nvSpPr>
          <p:spPr>
            <a:xfrm flipH="1">
              <a:off x="770519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5" name="椭圆 84"/>
            <p:cNvSpPr/>
            <p:nvPr/>
          </p:nvSpPr>
          <p:spPr>
            <a:xfrm flipH="1">
              <a:off x="783727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86" name="椭圆 85"/>
            <p:cNvSpPr/>
            <p:nvPr/>
          </p:nvSpPr>
          <p:spPr>
            <a:xfrm flipH="1">
              <a:off x="7969352" y="325212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9" name="文本框 8">
            <a:extLst>
              <a:ext uri="{FF2B5EF4-FFF2-40B4-BE49-F238E27FC236}">
                <a16:creationId xmlns:a16="http://schemas.microsoft.com/office/drawing/2014/main" id="{20E33413-1B44-202D-5CB9-C9D24E41EF9D}"/>
              </a:ext>
            </a:extLst>
          </p:cNvPr>
          <p:cNvSpPr txBox="1"/>
          <p:nvPr/>
        </p:nvSpPr>
        <p:spPr>
          <a:xfrm>
            <a:off x="552492" y="104145"/>
            <a:ext cx="4801314" cy="707886"/>
          </a:xfrm>
          <a:prstGeom prst="rect">
            <a:avLst/>
          </a:prstGeom>
          <a:noFill/>
        </p:spPr>
        <p:txBody>
          <a:bodyPr wrap="none" rtlCol="0">
            <a:spAutoFit/>
          </a:bodyPr>
          <a:lstStyle/>
          <a:p>
            <a:r>
              <a:rPr lang="zh-CN" altLang="en-US" sz="4000" dirty="0">
                <a:solidFill>
                  <a:srgbClr val="5A6783"/>
                </a:solidFill>
                <a:latin typeface="字魂95号-手刻宋-Regular" panose="00000500000000000000" charset="-122"/>
                <a:ea typeface="字魂95号-手刻宋-Regular" panose="00000500000000000000" charset="-122"/>
              </a:rPr>
              <a:t>“房思琪式”的强暴</a:t>
            </a:r>
            <a:endParaRPr lang="en-US" altLang="zh-CN" sz="4000" dirty="0">
              <a:solidFill>
                <a:srgbClr val="5A6783"/>
              </a:solidFill>
              <a:latin typeface="字魂95号-手刻宋-Regular" panose="00000500000000000000" charset="-122"/>
              <a:ea typeface="字魂95号-手刻宋-Regular" panose="00000500000000000000" charset="-122"/>
            </a:endParaRPr>
          </a:p>
        </p:txBody>
      </p:sp>
      <p:sp>
        <p:nvSpPr>
          <p:cNvPr id="10" name="文本框 9">
            <a:extLst>
              <a:ext uri="{FF2B5EF4-FFF2-40B4-BE49-F238E27FC236}">
                <a16:creationId xmlns:a16="http://schemas.microsoft.com/office/drawing/2014/main" id="{CA2013CF-552F-EA99-FD85-60A37D78BFCA}"/>
              </a:ext>
            </a:extLst>
          </p:cNvPr>
          <p:cNvSpPr txBox="1"/>
          <p:nvPr/>
        </p:nvSpPr>
        <p:spPr>
          <a:xfrm>
            <a:off x="418853" y="2597441"/>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女孩被自己的</a:t>
            </a:r>
            <a:r>
              <a:rPr lang="zh-CN" altLang="en-US" sz="1700" b="1" dirty="0">
                <a:latin typeface="字魂95号-手刻宋-Regular" panose="00000500000000000000" charset="-122"/>
                <a:ea typeface="字魂95号-手刻宋-Regular" panose="00000500000000000000" charset="-122"/>
                <a:cs typeface="+mn-ea"/>
              </a:rPr>
              <a:t>教养困住了</a:t>
            </a:r>
            <a:endParaRPr lang="en-US" altLang="zh-CN" sz="1700" b="1" dirty="0">
              <a:latin typeface="字魂95号-手刻宋-Regular" panose="00000500000000000000" charset="-122"/>
              <a:ea typeface="字魂95号-手刻宋-Regular" panose="00000500000000000000" charset="-122"/>
              <a:cs typeface="+mn-ea"/>
            </a:endParaRPr>
          </a:p>
        </p:txBody>
      </p:sp>
      <p:sp>
        <p:nvSpPr>
          <p:cNvPr id="11" name="文本框 10">
            <a:extLst>
              <a:ext uri="{FF2B5EF4-FFF2-40B4-BE49-F238E27FC236}">
                <a16:creationId xmlns:a16="http://schemas.microsoft.com/office/drawing/2014/main" id="{28E11DDB-D187-7030-761F-D57E6A45837A}"/>
              </a:ext>
            </a:extLst>
          </p:cNvPr>
          <p:cNvSpPr txBox="1"/>
          <p:nvPr/>
        </p:nvSpPr>
        <p:spPr>
          <a:xfrm>
            <a:off x="418852" y="3060102"/>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女孩被自己的</a:t>
            </a:r>
            <a:r>
              <a:rPr lang="zh-CN" altLang="en-US" sz="1700" b="1" dirty="0">
                <a:latin typeface="字魂95号-手刻宋-Regular" panose="00000500000000000000" charset="-122"/>
                <a:ea typeface="字魂95号-手刻宋-Regular" panose="00000500000000000000" charset="-122"/>
                <a:cs typeface="+mn-ea"/>
              </a:rPr>
              <a:t>无知困住了</a:t>
            </a:r>
            <a:endParaRPr lang="en-US" altLang="zh-CN" sz="1700" b="1" dirty="0">
              <a:latin typeface="字魂95号-手刻宋-Regular" panose="00000500000000000000" charset="-122"/>
              <a:ea typeface="字魂95号-手刻宋-Regular" panose="00000500000000000000" charset="-122"/>
              <a:cs typeface="+mn-ea"/>
            </a:endParaRPr>
          </a:p>
        </p:txBody>
      </p:sp>
      <p:sp>
        <p:nvSpPr>
          <p:cNvPr id="12" name="文本框 11">
            <a:extLst>
              <a:ext uri="{FF2B5EF4-FFF2-40B4-BE49-F238E27FC236}">
                <a16:creationId xmlns:a16="http://schemas.microsoft.com/office/drawing/2014/main" id="{02A017DC-770A-9CBB-16AA-E2E2971E133F}"/>
              </a:ext>
            </a:extLst>
          </p:cNvPr>
          <p:cNvSpPr txBox="1"/>
          <p:nvPr/>
        </p:nvSpPr>
        <p:spPr>
          <a:xfrm>
            <a:off x="418852" y="3468009"/>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a:t>
            </a:r>
            <a:r>
              <a:rPr lang="zh-CN" altLang="en-US" sz="1700" b="1" dirty="0">
                <a:latin typeface="字魂95号-手刻宋-Regular" panose="00000500000000000000" charset="-122"/>
                <a:ea typeface="字魂95号-手刻宋-Regular" panose="00000500000000000000" charset="-122"/>
                <a:cs typeface="+mn-ea"/>
              </a:rPr>
              <a:t>犯罪者的丰富经验困住了</a:t>
            </a:r>
            <a:endParaRPr lang="en-US" altLang="zh-CN" sz="1700" b="1" dirty="0">
              <a:latin typeface="字魂95号-手刻宋-Regular" panose="00000500000000000000" charset="-122"/>
              <a:ea typeface="字魂95号-手刻宋-Regular" panose="00000500000000000000" charset="-122"/>
              <a:cs typeface="+mn-ea"/>
            </a:endParaRPr>
          </a:p>
        </p:txBody>
      </p:sp>
      <p:sp>
        <p:nvSpPr>
          <p:cNvPr id="15" name="文本框 14">
            <a:extLst>
              <a:ext uri="{FF2B5EF4-FFF2-40B4-BE49-F238E27FC236}">
                <a16:creationId xmlns:a16="http://schemas.microsoft.com/office/drawing/2014/main" id="{C10F1ABC-B881-2A59-7934-C80A61A4F2CB}"/>
              </a:ext>
            </a:extLst>
          </p:cNvPr>
          <p:cNvSpPr txBox="1"/>
          <p:nvPr/>
        </p:nvSpPr>
        <p:spPr>
          <a:xfrm>
            <a:off x="418852" y="3874181"/>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a:t>
            </a:r>
            <a:r>
              <a:rPr lang="zh-CN" altLang="en-US" sz="1700" b="1" dirty="0">
                <a:latin typeface="字魂95号-手刻宋-Regular" panose="00000500000000000000" charset="-122"/>
                <a:ea typeface="字魂95号-手刻宋-Regular" panose="00000500000000000000" charset="-122"/>
                <a:cs typeface="+mn-ea"/>
              </a:rPr>
              <a:t>自己的羞耻心困住了</a:t>
            </a:r>
            <a:endParaRPr lang="en-US" altLang="zh-CN" sz="1700" b="1" dirty="0">
              <a:latin typeface="字魂95号-手刻宋-Regular" panose="00000500000000000000" charset="-122"/>
              <a:ea typeface="字魂95号-手刻宋-Regular" panose="00000500000000000000" charset="-122"/>
              <a:cs typeface="+mn-ea"/>
            </a:endParaRPr>
          </a:p>
        </p:txBody>
      </p:sp>
      <p:sp>
        <p:nvSpPr>
          <p:cNvPr id="19" name="文本框 18">
            <a:extLst>
              <a:ext uri="{FF2B5EF4-FFF2-40B4-BE49-F238E27FC236}">
                <a16:creationId xmlns:a16="http://schemas.microsoft.com/office/drawing/2014/main" id="{CC420FC9-B201-C03D-30CC-C5BB44E032AB}"/>
              </a:ext>
            </a:extLst>
          </p:cNvPr>
          <p:cNvSpPr txBox="1"/>
          <p:nvPr/>
        </p:nvSpPr>
        <p:spPr>
          <a:xfrm>
            <a:off x="418852" y="4348349"/>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a:t>
            </a:r>
            <a:r>
              <a:rPr lang="zh-CN" altLang="en-US" sz="1700" b="1" dirty="0">
                <a:latin typeface="字魂95号-手刻宋-Regular" panose="00000500000000000000" charset="-122"/>
                <a:ea typeface="字魂95号-手刻宋-Regular" panose="00000500000000000000" charset="-122"/>
                <a:cs typeface="+mn-ea"/>
              </a:rPr>
              <a:t>社会的羞辱困住了</a:t>
            </a:r>
            <a:endParaRPr lang="en-US" altLang="zh-CN" sz="1700" b="1" dirty="0">
              <a:latin typeface="字魂95号-手刻宋-Regular" panose="00000500000000000000" charset="-122"/>
              <a:ea typeface="字魂95号-手刻宋-Regular" panose="00000500000000000000" charset="-122"/>
              <a:cs typeface="+mn-ea"/>
            </a:endParaRPr>
          </a:p>
        </p:txBody>
      </p:sp>
      <p:sp>
        <p:nvSpPr>
          <p:cNvPr id="20" name="文本框 19">
            <a:extLst>
              <a:ext uri="{FF2B5EF4-FFF2-40B4-BE49-F238E27FC236}">
                <a16:creationId xmlns:a16="http://schemas.microsoft.com/office/drawing/2014/main" id="{0FE1A370-06B6-7E6A-E375-3F53F32F990C}"/>
              </a:ext>
            </a:extLst>
          </p:cNvPr>
          <p:cNvSpPr txBox="1"/>
          <p:nvPr/>
        </p:nvSpPr>
        <p:spPr>
          <a:xfrm>
            <a:off x="4566847" y="2192507"/>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a:t>
            </a:r>
            <a:r>
              <a:rPr lang="zh-CN" altLang="en-US" sz="1700" b="1" dirty="0">
                <a:latin typeface="字魂95号-手刻宋-Regular" panose="00000500000000000000" charset="-122"/>
                <a:ea typeface="字魂95号-手刻宋-Regular" panose="00000500000000000000" charset="-122"/>
                <a:cs typeface="+mn-ea"/>
              </a:rPr>
              <a:t>法律和财富困住了</a:t>
            </a:r>
            <a:endParaRPr lang="en-US" altLang="zh-CN" sz="1700" b="1" dirty="0">
              <a:latin typeface="字魂95号-手刻宋-Regular" panose="00000500000000000000" charset="-122"/>
              <a:ea typeface="字魂95号-手刻宋-Regular" panose="00000500000000000000" charset="-122"/>
              <a:cs typeface="+mn-ea"/>
            </a:endParaRPr>
          </a:p>
        </p:txBody>
      </p:sp>
      <p:sp>
        <p:nvSpPr>
          <p:cNvPr id="21" name="文本框 20">
            <a:extLst>
              <a:ext uri="{FF2B5EF4-FFF2-40B4-BE49-F238E27FC236}">
                <a16:creationId xmlns:a16="http://schemas.microsoft.com/office/drawing/2014/main" id="{D69F4FFC-B15D-9638-0265-2372EC4F5E49}"/>
              </a:ext>
            </a:extLst>
          </p:cNvPr>
          <p:cNvSpPr txBox="1"/>
          <p:nvPr/>
        </p:nvSpPr>
        <p:spPr>
          <a:xfrm>
            <a:off x="4566847" y="2628912"/>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a:t>
            </a:r>
            <a:r>
              <a:rPr lang="zh-CN" altLang="en-US" sz="1700" b="1" dirty="0">
                <a:latin typeface="字魂95号-手刻宋-Regular" panose="00000500000000000000" charset="-122"/>
                <a:ea typeface="字魂95号-手刻宋-Regular" panose="00000500000000000000" charset="-122"/>
                <a:cs typeface="+mn-ea"/>
              </a:rPr>
              <a:t>爱的人困住了</a:t>
            </a:r>
            <a:endParaRPr lang="en-US" altLang="zh-CN" sz="1700" b="1" dirty="0">
              <a:latin typeface="字魂95号-手刻宋-Regular" panose="00000500000000000000" charset="-122"/>
              <a:ea typeface="字魂95号-手刻宋-Regular" panose="00000500000000000000" charset="-122"/>
              <a:cs typeface="+mn-ea"/>
            </a:endParaRPr>
          </a:p>
        </p:txBody>
      </p:sp>
      <p:sp>
        <p:nvSpPr>
          <p:cNvPr id="22" name="文本框 21">
            <a:extLst>
              <a:ext uri="{FF2B5EF4-FFF2-40B4-BE49-F238E27FC236}">
                <a16:creationId xmlns:a16="http://schemas.microsoft.com/office/drawing/2014/main" id="{91916315-83A8-0585-AB0A-192C80A554F0}"/>
              </a:ext>
            </a:extLst>
          </p:cNvPr>
          <p:cNvSpPr txBox="1"/>
          <p:nvPr/>
        </p:nvSpPr>
        <p:spPr>
          <a:xfrm>
            <a:off x="4566846" y="3028624"/>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a:t>
            </a:r>
            <a:r>
              <a:rPr lang="zh-CN" altLang="en-US" sz="1700" b="1" dirty="0">
                <a:latin typeface="字魂95号-手刻宋-Regular" panose="00000500000000000000" charset="-122"/>
                <a:ea typeface="字魂95号-手刻宋-Regular" panose="00000500000000000000" charset="-122"/>
                <a:cs typeface="+mn-ea"/>
              </a:rPr>
              <a:t>自己的善良困住了</a:t>
            </a:r>
            <a:endParaRPr lang="en-US" altLang="zh-CN" sz="1700" b="1" dirty="0">
              <a:latin typeface="字魂95号-手刻宋-Regular" panose="00000500000000000000" charset="-122"/>
              <a:ea typeface="字魂95号-手刻宋-Regular" panose="00000500000000000000" charset="-122"/>
              <a:cs typeface="+mn-ea"/>
            </a:endParaRPr>
          </a:p>
        </p:txBody>
      </p:sp>
      <p:sp>
        <p:nvSpPr>
          <p:cNvPr id="23" name="文本框 22">
            <a:extLst>
              <a:ext uri="{FF2B5EF4-FFF2-40B4-BE49-F238E27FC236}">
                <a16:creationId xmlns:a16="http://schemas.microsoft.com/office/drawing/2014/main" id="{72200FA2-585B-5EDA-D502-AEA33486EEC6}"/>
              </a:ext>
            </a:extLst>
          </p:cNvPr>
          <p:cNvSpPr txBox="1"/>
          <p:nvPr/>
        </p:nvSpPr>
        <p:spPr>
          <a:xfrm>
            <a:off x="4566846" y="3435664"/>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a:t>
            </a:r>
            <a:r>
              <a:rPr lang="zh-CN" altLang="en-US" sz="1700" b="1" dirty="0">
                <a:latin typeface="字魂95号-手刻宋-Regular" panose="00000500000000000000" charset="-122"/>
                <a:ea typeface="字魂95号-手刻宋-Regular" panose="00000500000000000000" charset="-122"/>
                <a:cs typeface="+mn-ea"/>
              </a:rPr>
              <a:t>家人好友隔绝了</a:t>
            </a:r>
            <a:endParaRPr lang="en-US" altLang="zh-CN" sz="1700" b="1" dirty="0">
              <a:latin typeface="字魂95号-手刻宋-Regular" panose="00000500000000000000" charset="-122"/>
              <a:ea typeface="字魂95号-手刻宋-Regular" panose="00000500000000000000" charset="-122"/>
              <a:cs typeface="+mn-ea"/>
            </a:endParaRPr>
          </a:p>
        </p:txBody>
      </p:sp>
      <p:sp>
        <p:nvSpPr>
          <p:cNvPr id="25" name="文本框 24">
            <a:extLst>
              <a:ext uri="{FF2B5EF4-FFF2-40B4-BE49-F238E27FC236}">
                <a16:creationId xmlns:a16="http://schemas.microsoft.com/office/drawing/2014/main" id="{A2F757F2-4818-2652-5C75-A0E6994E5346}"/>
              </a:ext>
            </a:extLst>
          </p:cNvPr>
          <p:cNvSpPr txBox="1"/>
          <p:nvPr/>
        </p:nvSpPr>
        <p:spPr>
          <a:xfrm>
            <a:off x="4566846" y="3871969"/>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a:t>
            </a:r>
            <a:r>
              <a:rPr lang="zh-CN" altLang="en-US" sz="1700" b="1" dirty="0">
                <a:latin typeface="字魂95号-手刻宋-Regular" panose="00000500000000000000" charset="-122"/>
                <a:ea typeface="字魂95号-手刻宋-Regular" panose="00000500000000000000" charset="-122"/>
                <a:cs typeface="+mn-ea"/>
              </a:rPr>
              <a:t>社会舆论困住了</a:t>
            </a:r>
            <a:endParaRPr lang="en-US" altLang="zh-CN" sz="1700" b="1" dirty="0">
              <a:latin typeface="字魂95号-手刻宋-Regular" panose="00000500000000000000" charset="-122"/>
              <a:ea typeface="字魂95号-手刻宋-Regular" panose="00000500000000000000" charset="-122"/>
              <a:cs typeface="+mn-ea"/>
            </a:endParaRPr>
          </a:p>
        </p:txBody>
      </p:sp>
      <p:sp>
        <p:nvSpPr>
          <p:cNvPr id="26" name="文本框 25">
            <a:extLst>
              <a:ext uri="{FF2B5EF4-FFF2-40B4-BE49-F238E27FC236}">
                <a16:creationId xmlns:a16="http://schemas.microsoft.com/office/drawing/2014/main" id="{520295B5-2185-7BC7-DBF4-86FB63A8A90F}"/>
              </a:ext>
            </a:extLst>
          </p:cNvPr>
          <p:cNvSpPr txBox="1"/>
          <p:nvPr/>
        </p:nvSpPr>
        <p:spPr>
          <a:xfrm>
            <a:off x="4566845" y="4319781"/>
            <a:ext cx="4510499" cy="438518"/>
          </a:xfrm>
          <a:prstGeom prst="rect">
            <a:avLst/>
          </a:prstGeom>
          <a:noFill/>
        </p:spPr>
        <p:txBody>
          <a:bodyPr wrap="square" rtlCol="0">
            <a:spAutoFit/>
          </a:bodyPr>
          <a:lstStyle/>
          <a:p>
            <a:pPr algn="just" hangingPunct="0">
              <a:lnSpc>
                <a:spcPct val="150000"/>
              </a:lnSpc>
            </a:pPr>
            <a:r>
              <a:rPr lang="zh-CN" altLang="zh-CN" sz="1700" b="1" dirty="0">
                <a:latin typeface="字魂95号-手刻宋-Regular" panose="00000500000000000000" charset="-122"/>
                <a:ea typeface="字魂95号-手刻宋-Regular" panose="00000500000000000000" charset="-122"/>
                <a:cs typeface="+mn-ea"/>
              </a:rPr>
              <a:t>女孩被</a:t>
            </a:r>
            <a:r>
              <a:rPr lang="zh-CN" altLang="en-US" sz="1700" b="1" dirty="0">
                <a:latin typeface="字魂95号-手刻宋-Regular" panose="00000500000000000000" charset="-122"/>
                <a:ea typeface="字魂95号-手刻宋-Regular" panose="00000500000000000000" charset="-122"/>
                <a:cs typeface="+mn-ea"/>
              </a:rPr>
              <a:t>地位和权势噤声了</a:t>
            </a:r>
            <a:endParaRPr lang="en-US" altLang="zh-CN" sz="1700" b="1" dirty="0">
              <a:latin typeface="字魂95号-手刻宋-Regular" panose="00000500000000000000" charset="-122"/>
              <a:ea typeface="字魂95号-手刻宋-Regular" panose="00000500000000000000" charset="-122"/>
              <a:cs typeface="+mn-ea"/>
            </a:endParaRPr>
          </a:p>
        </p:txBody>
      </p:sp>
      <p:sp>
        <p:nvSpPr>
          <p:cNvPr id="27" name="文本框 26">
            <a:extLst>
              <a:ext uri="{FF2B5EF4-FFF2-40B4-BE49-F238E27FC236}">
                <a16:creationId xmlns:a16="http://schemas.microsoft.com/office/drawing/2014/main" id="{87E11485-FEA7-E0EE-6F6B-6A56704324A4}"/>
              </a:ext>
            </a:extLst>
          </p:cNvPr>
          <p:cNvSpPr txBox="1"/>
          <p:nvPr/>
        </p:nvSpPr>
        <p:spPr>
          <a:xfrm>
            <a:off x="7951020" y="3235951"/>
            <a:ext cx="3415128" cy="621773"/>
          </a:xfrm>
          <a:prstGeom prst="rect">
            <a:avLst/>
          </a:prstGeom>
          <a:noFill/>
        </p:spPr>
        <p:txBody>
          <a:bodyPr wrap="square" rtlCol="0">
            <a:spAutoFit/>
          </a:bodyPr>
          <a:lstStyle/>
          <a:p>
            <a:pPr algn="just" hangingPunct="0">
              <a:lnSpc>
                <a:spcPct val="150000"/>
              </a:lnSpc>
            </a:pPr>
            <a:r>
              <a:rPr lang="zh-CN" altLang="en-US" sz="2600" b="1" dirty="0">
                <a:solidFill>
                  <a:srgbClr val="FF0000"/>
                </a:solidFill>
                <a:latin typeface="字魂95号-手刻宋-Regular" panose="00000500000000000000" charset="-122"/>
                <a:ea typeface="字魂95号-手刻宋-Regular" panose="00000500000000000000" charset="-122"/>
                <a:cs typeface="+mn-ea"/>
              </a:rPr>
              <a:t>她终于无法反抗了</a:t>
            </a:r>
            <a:endParaRPr lang="en-US" altLang="zh-CN" sz="2600" b="1" dirty="0">
              <a:solidFill>
                <a:srgbClr val="FF0000"/>
              </a:solidFill>
              <a:latin typeface="字魂95号-手刻宋-Regular" panose="00000500000000000000" charset="-122"/>
              <a:ea typeface="字魂95号-手刻宋-Regular" panose="00000500000000000000" charset="-122"/>
              <a:cs typeface="+mn-ea"/>
            </a:endParaRPr>
          </a:p>
        </p:txBody>
      </p:sp>
    </p:spTree>
    <p:custDataLst>
      <p:tags r:id="rId1"/>
    </p:custDataLst>
    <p:extLst>
      <p:ext uri="{BB962C8B-B14F-4D97-AF65-F5344CB8AC3E}">
        <p14:creationId xmlns:p14="http://schemas.microsoft.com/office/powerpoint/2010/main" val="228866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par>
                                <p:cTn id="15" presetID="42"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500"/>
                                        <p:tgtEl>
                                          <p:spTgt spid="22"/>
                                        </p:tgtEl>
                                      </p:cBhvr>
                                    </p:animEffect>
                                  </p:childTnLst>
                                </p:cTn>
                              </p:par>
                            </p:childTnLst>
                          </p:cTn>
                        </p:par>
                        <p:par>
                          <p:cTn id="55" fill="hold">
                            <p:stCondLst>
                              <p:cond delay="5500"/>
                            </p:stCondLst>
                            <p:childTnLst>
                              <p:par>
                                <p:cTn id="56" presetID="22" presetClass="entr" presetSubtype="8"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childTnLst>
                          </p:cTn>
                        </p:par>
                        <p:par>
                          <p:cTn id="59" fill="hold">
                            <p:stCondLst>
                              <p:cond delay="6000"/>
                            </p:stCondLst>
                            <p:childTnLst>
                              <p:par>
                                <p:cTn id="60" presetID="22" presetClass="entr" presetSubtype="8"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par>
                          <p:cTn id="63" fill="hold">
                            <p:stCondLst>
                              <p:cond delay="6500"/>
                            </p:stCondLst>
                            <p:childTnLst>
                              <p:par>
                                <p:cTn id="64" presetID="22" presetClass="entr" presetSubtype="8"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500"/>
                                        <p:tgtEl>
                                          <p:spTgt spid="26"/>
                                        </p:tgtEl>
                                      </p:cBhvr>
                                    </p:animEffect>
                                  </p:childTnLst>
                                </p:cTn>
                              </p:par>
                            </p:childTnLst>
                          </p:cTn>
                        </p:par>
                        <p:par>
                          <p:cTn id="67" fill="hold">
                            <p:stCondLst>
                              <p:cond delay="7000"/>
                            </p:stCondLst>
                            <p:childTnLst>
                              <p:par>
                                <p:cTn id="68" presetID="22" presetClass="entr" presetSubtype="8" fill="hold" grpId="0"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left)">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9" grpId="0"/>
      <p:bldP spid="10" grpId="0"/>
      <p:bldP spid="11" grpId="0"/>
      <p:bldP spid="12" grpId="0"/>
      <p:bldP spid="15" grpId="0"/>
      <p:bldP spid="19" grpId="0"/>
      <p:bldP spid="20" grpId="0"/>
      <p:bldP spid="21" grpId="0"/>
      <p:bldP spid="22" grpId="0"/>
      <p:bldP spid="23" grpId="0"/>
      <p:bldP spid="25"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8448" y="1991196"/>
            <a:ext cx="4194175" cy="3489306"/>
            <a:chOff x="10645" y="4277"/>
            <a:chExt cx="7400" cy="3336"/>
          </a:xfrm>
        </p:grpSpPr>
        <p:cxnSp>
          <p:nvCxnSpPr>
            <p:cNvPr id="14" name="直接连接符 13"/>
            <p:cNvCxnSpPr/>
            <p:nvPr/>
          </p:nvCxnSpPr>
          <p:spPr>
            <a:xfrm>
              <a:off x="10645" y="4277"/>
              <a:ext cx="7401" cy="0"/>
            </a:xfrm>
            <a:prstGeom prst="line">
              <a:avLst/>
            </a:prstGeom>
            <a:ln>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cxnSp>
          <p:nvCxnSpPr>
            <p:cNvPr id="43" name="直接连接符 42"/>
            <p:cNvCxnSpPr/>
            <p:nvPr/>
          </p:nvCxnSpPr>
          <p:spPr>
            <a:xfrm>
              <a:off x="10645" y="7613"/>
              <a:ext cx="7401" cy="0"/>
            </a:xfrm>
            <a:prstGeom prst="line">
              <a:avLst/>
            </a:prstGeom>
            <a:ln>
              <a:solidFill>
                <a:schemeClr val="accent4">
                  <a:lumMod val="100000"/>
                </a:schemeClr>
              </a:solidFill>
            </a:ln>
          </p:spPr>
          <p:style>
            <a:lnRef idx="1">
              <a:schemeClr val="accent3"/>
            </a:lnRef>
            <a:fillRef idx="0">
              <a:schemeClr val="accent3"/>
            </a:fillRef>
            <a:effectRef idx="0">
              <a:schemeClr val="accent3"/>
            </a:effectRef>
            <a:fontRef idx="minor">
              <a:schemeClr val="tx1"/>
            </a:fontRef>
          </p:style>
        </p:cxnSp>
      </p:grpSp>
      <p:sp>
        <p:nvSpPr>
          <p:cNvPr id="54" name="文本框 53"/>
          <p:cNvSpPr txBox="1"/>
          <p:nvPr/>
        </p:nvSpPr>
        <p:spPr>
          <a:xfrm>
            <a:off x="6390569" y="2651088"/>
            <a:ext cx="4510499" cy="2308324"/>
          </a:xfrm>
          <a:prstGeom prst="rect">
            <a:avLst/>
          </a:prstGeom>
          <a:noFill/>
        </p:spPr>
        <p:txBody>
          <a:bodyPr wrap="square" rtlCol="0">
            <a:spAutoFit/>
          </a:bodyPr>
          <a:lstStyle/>
          <a:p>
            <a:r>
              <a:rPr lang="zh-CN" altLang="zh-CN" dirty="0"/>
              <a:t>房思琪们是不被看见的，不被理解的，这规模巨大到没有时间和空间的边界。她们是散落在时空中零星的个体，过去、现在、将来，这里、那里、每一处。</a:t>
            </a:r>
          </a:p>
          <a:p>
            <a:r>
              <a:rPr lang="zh-CN" altLang="zh-CN" dirty="0"/>
              <a:t>困住她们的这张网，由法律、教育、传统、舆论、礼教、权势、财富、名望、地位、误解、偏见、创伤、疾病，密密匝匝交织而成，越反抗越会收紧。</a:t>
            </a:r>
          </a:p>
        </p:txBody>
      </p:sp>
      <p:grpSp>
        <p:nvGrpSpPr>
          <p:cNvPr id="7" name="组合 6"/>
          <p:cNvGrpSpPr/>
          <p:nvPr/>
        </p:nvGrpSpPr>
        <p:grpSpPr>
          <a:xfrm>
            <a:off x="11366148" y="1057311"/>
            <a:ext cx="703297" cy="83244"/>
            <a:chOff x="1872263" y="6272678"/>
            <a:chExt cx="1115163" cy="131993"/>
          </a:xfrm>
          <a:solidFill>
            <a:schemeClr val="accent2"/>
          </a:solidFill>
        </p:grpSpPr>
        <p:sp>
          <p:nvSpPr>
            <p:cNvPr id="8" name="平行四边形 7"/>
            <p:cNvSpPr/>
            <p:nvPr/>
          </p:nvSpPr>
          <p:spPr>
            <a:xfrm>
              <a:off x="1872263"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4" name="平行四边形 3"/>
            <p:cNvSpPr/>
            <p:nvPr/>
          </p:nvSpPr>
          <p:spPr>
            <a:xfrm>
              <a:off x="2032674"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5" name="平行四边形 4"/>
            <p:cNvSpPr/>
            <p:nvPr/>
          </p:nvSpPr>
          <p:spPr>
            <a:xfrm>
              <a:off x="2353496"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6" name="平行四边形 15"/>
            <p:cNvSpPr/>
            <p:nvPr/>
          </p:nvSpPr>
          <p:spPr>
            <a:xfrm>
              <a:off x="2674318"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7" name="平行四边形 16"/>
            <p:cNvSpPr/>
            <p:nvPr/>
          </p:nvSpPr>
          <p:spPr>
            <a:xfrm>
              <a:off x="2193085"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18" name="平行四边形 17"/>
            <p:cNvSpPr/>
            <p:nvPr/>
          </p:nvSpPr>
          <p:spPr>
            <a:xfrm>
              <a:off x="2513907"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sp>
          <p:nvSpPr>
            <p:cNvPr id="24" name="平行四边形 23"/>
            <p:cNvSpPr/>
            <p:nvPr/>
          </p:nvSpPr>
          <p:spPr>
            <a:xfrm>
              <a:off x="2834731" y="6272678"/>
              <a:ext cx="152695" cy="131993"/>
            </a:xfrm>
            <a:prstGeom prst="parallelogram">
              <a:avLst>
                <a:gd name="adj" fmla="val 7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5号-手刻宋-Regular" panose="00000500000000000000" charset="-122"/>
                <a:ea typeface="字魂95号-手刻宋-Regular" panose="00000500000000000000" charset="-122"/>
              </a:endParaRPr>
            </a:p>
          </p:txBody>
        </p:sp>
      </p:grpSp>
      <p:sp>
        <p:nvSpPr>
          <p:cNvPr id="6" name="文本框 5"/>
          <p:cNvSpPr txBox="1"/>
          <p:nvPr/>
        </p:nvSpPr>
        <p:spPr>
          <a:xfrm>
            <a:off x="9836488" y="513096"/>
            <a:ext cx="2454201" cy="461665"/>
          </a:xfrm>
          <a:prstGeom prst="rect">
            <a:avLst/>
          </a:prstGeom>
          <a:noFill/>
          <a:effectLst/>
        </p:spPr>
        <p:txBody>
          <a:bodyPr wrap="square" rtlCol="0">
            <a:spAutoFit/>
          </a:bodyPr>
          <a:lstStyle/>
          <a:p>
            <a:r>
              <a:rPr lang="zh-CN" altLang="en-US" sz="2400" spc="300" dirty="0">
                <a:solidFill>
                  <a:srgbClr val="5A6783"/>
                </a:solidFill>
                <a:latin typeface="字魂95号-手刻宋-Regular" panose="00000500000000000000" charset="-122"/>
                <a:ea typeface="字魂95号-手刻宋-Regular" panose="00000500000000000000" charset="-122"/>
              </a:rPr>
              <a:t>稻壳有限公司</a:t>
            </a:r>
            <a:endParaRPr lang="en-US" altLang="zh-CN" sz="2400" spc="300" dirty="0">
              <a:solidFill>
                <a:srgbClr val="5A6783"/>
              </a:solidFill>
              <a:latin typeface="字魂95号-手刻宋-Regular" panose="00000500000000000000" charset="-122"/>
              <a:ea typeface="字魂95号-手刻宋-Regular" panose="00000500000000000000" charset="-122"/>
            </a:endParaRPr>
          </a:p>
        </p:txBody>
      </p:sp>
      <p:sp>
        <p:nvSpPr>
          <p:cNvPr id="87" name="文本框 86"/>
          <p:cNvSpPr txBox="1"/>
          <p:nvPr/>
        </p:nvSpPr>
        <p:spPr>
          <a:xfrm>
            <a:off x="729552" y="370580"/>
            <a:ext cx="7571303" cy="923330"/>
          </a:xfrm>
          <a:prstGeom prst="rect">
            <a:avLst/>
          </a:prstGeom>
          <a:noFill/>
        </p:spPr>
        <p:txBody>
          <a:bodyPr wrap="none" rtlCol="0">
            <a:spAutoFit/>
          </a:bodyPr>
          <a:lstStyle/>
          <a:p>
            <a:r>
              <a:rPr lang="en-US" altLang="zh-CN" b="1" i="1" dirty="0"/>
              <a:t>Primo Levi</a:t>
            </a:r>
            <a:r>
              <a:rPr lang="zh-CN" altLang="zh-CN" b="1" i="1" dirty="0"/>
              <a:t>他说过一句话，他说</a:t>
            </a:r>
            <a:r>
              <a:rPr lang="en-US" altLang="zh-CN" b="1" i="1" dirty="0"/>
              <a:t>“</a:t>
            </a:r>
            <a:r>
              <a:rPr lang="zh-CN" altLang="zh-CN" b="1" i="1" dirty="0"/>
              <a:t>集中营是人类历史上最大规模的屠杀</a:t>
            </a:r>
            <a:r>
              <a:rPr lang="en-US" altLang="zh-CN" b="1" i="1" dirty="0"/>
              <a:t>”</a:t>
            </a:r>
            <a:r>
              <a:rPr lang="zh-CN" altLang="zh-CN" b="1" i="1" dirty="0"/>
              <a:t>。 </a:t>
            </a:r>
            <a:endParaRPr lang="en-US" altLang="zh-CN" b="1" i="1" dirty="0"/>
          </a:p>
          <a:p>
            <a:r>
              <a:rPr lang="zh-CN" altLang="zh-CN" b="1" i="1" dirty="0"/>
              <a:t>但我要说不是，人类历史上最大规模的屠杀，是房思琪式的强暴。</a:t>
            </a:r>
            <a:endParaRPr lang="en-US" altLang="zh-CN" b="1" i="1" dirty="0"/>
          </a:p>
          <a:p>
            <a:r>
              <a:rPr lang="en-US" altLang="zh-CN" b="1" i="1" dirty="0"/>
              <a:t>						——</a:t>
            </a:r>
            <a:r>
              <a:rPr lang="zh-CN" altLang="en-US" b="1" i="1" dirty="0"/>
              <a:t>摘自作者采访</a:t>
            </a:r>
            <a:endParaRPr lang="zh-CN" altLang="zh-CN" b="1" dirty="0"/>
          </a:p>
        </p:txBody>
      </p:sp>
      <p:pic>
        <p:nvPicPr>
          <p:cNvPr id="3" name="Picture 2" descr="林奕含自杀前8天受访视频曝光 林奕含遭补习老师诱奸是真的吗？《房思琪的初恋乐园》全文/原文_民生_中国小康网">
            <a:extLst>
              <a:ext uri="{FF2B5EF4-FFF2-40B4-BE49-F238E27FC236}">
                <a16:creationId xmlns:a16="http://schemas.microsoft.com/office/drawing/2014/main" id="{855CFEF8-304E-50A4-4904-D959F7053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13" y="1729779"/>
            <a:ext cx="6004319" cy="402289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down)">
                                      <p:cBhvr>
                                        <p:cTn id="1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 grpId="0" bldLvl="0" animBg="1"/>
      <p:bldP spid="8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高级蓝绿">
      <a:dk1>
        <a:sysClr val="windowText" lastClr="000000"/>
      </a:dk1>
      <a:lt1>
        <a:sysClr val="window" lastClr="FFFFFF"/>
      </a:lt1>
      <a:dk2>
        <a:srgbClr val="17406D"/>
      </a:dk2>
      <a:lt2>
        <a:srgbClr val="DBEFF9"/>
      </a:lt2>
      <a:accent1>
        <a:srgbClr val="3D4553"/>
      </a:accent1>
      <a:accent2>
        <a:srgbClr val="F4BC27"/>
      </a:accent2>
      <a:accent3>
        <a:srgbClr val="2F4E44"/>
      </a:accent3>
      <a:accent4>
        <a:srgbClr val="DEBC93"/>
      </a:accent4>
      <a:accent5>
        <a:srgbClr val="7CCA62"/>
      </a:accent5>
      <a:accent6>
        <a:srgbClr val="A5C249"/>
      </a:accent6>
      <a:hlink>
        <a:srgbClr val="F49100"/>
      </a:hlink>
      <a:folHlink>
        <a:srgbClr val="85DFD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1368</TotalTime>
  <Words>4840</Words>
  <Application>Microsoft Office PowerPoint</Application>
  <PresentationFormat>宽屏</PresentationFormat>
  <Paragraphs>162</Paragraphs>
  <Slides>29</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等线</vt:lpstr>
      <vt:lpstr>等线 Light</vt:lpstr>
      <vt:lpstr>华文仿宋</vt:lpstr>
      <vt:lpstr>宋体</vt:lpstr>
      <vt:lpstr>字魂95号-手刻宋-Regular</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dc:creator>
  <cp:lastModifiedBy>正宜 周</cp:lastModifiedBy>
  <cp:revision>14</cp:revision>
  <dcterms:created xsi:type="dcterms:W3CDTF">2020-10-03T09:46:00Z</dcterms:created>
  <dcterms:modified xsi:type="dcterms:W3CDTF">2023-12-26T13:45:04Z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2052-11.1.0.10390</vt:lpwstr>
  </property>
  <property fmtid="{D5CDD505-2E9C-101B-9397-08002B2CF9AE}" pid="3" name="KSOTemplateUUID">
    <vt:lpwstr>v1.0_mb_ERWtBd4VWYbWFQSdkn6AeQ==</vt:lpwstr>
  </property>
</Properties>
</file>